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sldIdLst>
    <p:sldId id="265" r:id="rId3"/>
    <p:sldId id="262" r:id="rId4"/>
    <p:sldId id="257" r:id="rId5"/>
    <p:sldId id="264" r:id="rId6"/>
    <p:sldId id="266" r:id="rId7"/>
    <p:sldId id="267" r:id="rId8"/>
    <p:sldId id="268" r:id="rId9"/>
    <p:sldId id="277" r:id="rId10"/>
    <p:sldId id="278" r:id="rId11"/>
    <p:sldId id="279"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zione" id="{E75E278A-FF0E-49A4-B170-79828D63BBAD}">
          <p14:sldIdLst>
            <p14:sldId id="265"/>
          </p14:sldIdLst>
        </p14:section>
        <p14:section name="Progettare. Catturare l'attenzione. Collaborare." id="{B9B51309-D148-4332-87C2-07BE32FBCA3B}">
          <p14:sldIdLst>
            <p14:sldId id="262"/>
            <p14:sldId id="257"/>
            <p14:sldId id="264"/>
            <p14:sldId id="266"/>
            <p14:sldId id="267"/>
            <p14:sldId id="268"/>
            <p14:sldId id="277"/>
            <p14:sldId id="278"/>
            <p14:sldId id="279"/>
            <p14:sldId id="269"/>
            <p14:sldId id="270"/>
            <p14:sldId id="271"/>
            <p14:sldId id="272"/>
            <p14:sldId id="273"/>
            <p14:sldId id="274"/>
            <p14:sldId id="275"/>
            <p14:sldId id="276"/>
          </p14:sldIdLst>
        </p14:section>
        <p14:section name="Ulteriori informazioni"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e"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BEEBAAA-29B5-4AF5-BC5F-7E580C29002D}"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a:t>Fare clic per modificare stili del testo dello schema</a:t>
            </a:r>
          </a:p>
          <a:p>
            <a:pPr marL="0" lvl="1" indent="0">
              <a:lnSpc>
                <a:spcPct val="150000"/>
              </a:lnSpc>
              <a:spcAft>
                <a:spcPts val="1200"/>
              </a:spcAft>
              <a:buNone/>
            </a:pPr>
            <a:r>
              <a:rPr lang="it-IT"/>
              <a:t>Secondo livello</a:t>
            </a:r>
          </a:p>
          <a:p>
            <a:pPr marL="0" lvl="2" indent="0">
              <a:lnSpc>
                <a:spcPct val="150000"/>
              </a:lnSpc>
              <a:spcAft>
                <a:spcPts val="1200"/>
              </a:spcAft>
              <a:buNone/>
            </a:pPr>
            <a:r>
              <a:rPr lang="it-IT"/>
              <a:t>Terzo livello</a:t>
            </a:r>
          </a:p>
          <a:p>
            <a:pPr marL="0" lvl="3" indent="0">
              <a:lnSpc>
                <a:spcPct val="150000"/>
              </a:lnSpc>
              <a:spcAft>
                <a:spcPts val="1200"/>
              </a:spcAft>
              <a:buNone/>
            </a:pPr>
            <a:r>
              <a:rPr lang="it-IT"/>
              <a:t>Quarto livello</a:t>
            </a:r>
          </a:p>
          <a:p>
            <a:pPr marL="0" lvl="4" indent="0">
              <a:lnSpc>
                <a:spcPct val="150000"/>
              </a:lnSpc>
              <a:spcAft>
                <a:spcPts val="1200"/>
              </a:spcAft>
              <a:buNone/>
            </a:pPr>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a:t>Fare clic per modificare stili del testo dello schema</a:t>
            </a:r>
          </a:p>
          <a:p>
            <a:pPr marL="0" lvl="1" indent="0">
              <a:lnSpc>
                <a:spcPct val="150000"/>
              </a:lnSpc>
              <a:spcAft>
                <a:spcPts val="1200"/>
              </a:spcAft>
              <a:buNone/>
            </a:pPr>
            <a:r>
              <a:rPr lang="it-IT"/>
              <a:t>Secondo livello</a:t>
            </a:r>
          </a:p>
          <a:p>
            <a:pPr marL="0" lvl="2" indent="0">
              <a:lnSpc>
                <a:spcPct val="150000"/>
              </a:lnSpc>
              <a:spcAft>
                <a:spcPts val="1200"/>
              </a:spcAft>
              <a:buNone/>
            </a:pPr>
            <a:r>
              <a:rPr lang="it-IT"/>
              <a:t>Terzo livello</a:t>
            </a:r>
          </a:p>
          <a:p>
            <a:pPr marL="0" lvl="3" indent="0">
              <a:lnSpc>
                <a:spcPct val="150000"/>
              </a:lnSpc>
              <a:spcAft>
                <a:spcPts val="1200"/>
              </a:spcAft>
              <a:buNone/>
            </a:pPr>
            <a:r>
              <a:rPr lang="it-IT"/>
              <a:t>Quarto livello</a:t>
            </a:r>
          </a:p>
          <a:p>
            <a:pPr marL="0" lvl="4" indent="0">
              <a:lnSpc>
                <a:spcPct val="150000"/>
              </a:lnSpc>
              <a:spcAft>
                <a:spcPts val="1200"/>
              </a:spcAft>
              <a:buNone/>
            </a:pPr>
            <a:r>
              <a:rPr lang="it-IT"/>
              <a:t>Quinto livello</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it-IT"/>
              <a:t>Fare clic per modificare lo stile del titolo</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a:t>Fare clic per modificare stili del testo dello schema</a:t>
            </a:r>
          </a:p>
          <a:p>
            <a:pPr marL="0" lvl="1" indent="0">
              <a:lnSpc>
                <a:spcPct val="150000"/>
              </a:lnSpc>
              <a:spcAft>
                <a:spcPts val="1200"/>
              </a:spcAft>
              <a:buNone/>
            </a:pPr>
            <a:r>
              <a:rPr lang="it-IT"/>
              <a:t>Secondo livello</a:t>
            </a:r>
          </a:p>
          <a:p>
            <a:pPr marL="0" lvl="2" indent="0">
              <a:lnSpc>
                <a:spcPct val="150000"/>
              </a:lnSpc>
              <a:spcAft>
                <a:spcPts val="1200"/>
              </a:spcAft>
              <a:buNone/>
            </a:pPr>
            <a:r>
              <a:rPr lang="it-IT"/>
              <a:t>Terzo livello</a:t>
            </a:r>
          </a:p>
          <a:p>
            <a:pPr marL="0" lvl="3" indent="0">
              <a:lnSpc>
                <a:spcPct val="150000"/>
              </a:lnSpc>
              <a:spcAft>
                <a:spcPts val="1200"/>
              </a:spcAft>
              <a:buNone/>
            </a:pPr>
            <a:r>
              <a:rPr lang="it-IT"/>
              <a:t>Quarto livello</a:t>
            </a:r>
          </a:p>
          <a:p>
            <a:pPr marL="0" lvl="4" indent="0">
              <a:lnSpc>
                <a:spcPct val="150000"/>
              </a:lnSpc>
              <a:spcAft>
                <a:spcPts val="1200"/>
              </a:spcAft>
              <a:buNone/>
            </a:pPr>
            <a:r>
              <a:rPr lang="it-IT"/>
              <a:t>Quinto livello</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a:t>Fare clic per modificare stili del testo dello schema</a:t>
            </a:r>
          </a:p>
          <a:p>
            <a:pPr marL="0" lvl="1" indent="0">
              <a:lnSpc>
                <a:spcPct val="150000"/>
              </a:lnSpc>
              <a:spcAft>
                <a:spcPts val="1200"/>
              </a:spcAft>
              <a:buNone/>
            </a:pPr>
            <a:r>
              <a:rPr lang="it-IT"/>
              <a:t>Secondo livello</a:t>
            </a:r>
          </a:p>
          <a:p>
            <a:pPr marL="0" lvl="2" indent="0">
              <a:lnSpc>
                <a:spcPct val="150000"/>
              </a:lnSpc>
              <a:spcAft>
                <a:spcPts val="1200"/>
              </a:spcAft>
              <a:buNone/>
            </a:pPr>
            <a:r>
              <a:rPr lang="it-IT"/>
              <a:t>Terzo livello</a:t>
            </a:r>
          </a:p>
          <a:p>
            <a:pPr marL="0" lvl="3" indent="0">
              <a:lnSpc>
                <a:spcPct val="150000"/>
              </a:lnSpc>
              <a:spcAft>
                <a:spcPts val="1200"/>
              </a:spcAft>
              <a:buNone/>
            </a:pPr>
            <a:r>
              <a:rPr lang="it-IT"/>
              <a:t>Quarto livello</a:t>
            </a:r>
          </a:p>
          <a:p>
            <a:pPr marL="0" lvl="4" indent="0">
              <a:lnSpc>
                <a:spcPct val="150000"/>
              </a:lnSpc>
              <a:spcAft>
                <a:spcPts val="1200"/>
              </a:spcAft>
              <a:buNone/>
            </a:pPr>
            <a:r>
              <a:rPr lang="it-IT"/>
              <a:t>Quinto livello</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‹N›</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‹N›</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‹N›</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it-IT"/>
              <a:t>Fare clic per modificare stili del testo dello schema</a:t>
            </a:r>
          </a:p>
          <a:p>
            <a:pPr marL="0" lvl="1" indent="0">
              <a:lnSpc>
                <a:spcPct val="150000"/>
              </a:lnSpc>
              <a:spcAft>
                <a:spcPts val="1200"/>
              </a:spcAft>
              <a:buNone/>
            </a:pPr>
            <a:r>
              <a:rPr lang="it-IT"/>
              <a:t>Secondo livello</a:t>
            </a:r>
          </a:p>
          <a:p>
            <a:pPr marL="0" lvl="2" indent="0">
              <a:lnSpc>
                <a:spcPct val="150000"/>
              </a:lnSpc>
              <a:spcAft>
                <a:spcPts val="1200"/>
              </a:spcAft>
              <a:buNone/>
            </a:pPr>
            <a:r>
              <a:rPr lang="it-IT"/>
              <a:t>Terzo livello</a:t>
            </a:r>
          </a:p>
          <a:p>
            <a:pPr marL="0" lvl="3" indent="0">
              <a:lnSpc>
                <a:spcPct val="150000"/>
              </a:lnSpc>
              <a:spcAft>
                <a:spcPts val="1200"/>
              </a:spcAft>
              <a:buNone/>
            </a:pPr>
            <a:r>
              <a:rPr lang="it-IT"/>
              <a:t>Quarto livello</a:t>
            </a:r>
          </a:p>
          <a:p>
            <a:pPr marL="0" lvl="4" indent="0">
              <a:lnSpc>
                <a:spcPct val="150000"/>
              </a:lnSpc>
              <a:spcAft>
                <a:spcPts val="1200"/>
              </a:spcAft>
              <a:buNone/>
            </a:pPr>
            <a:r>
              <a:rPr lang="it-IT"/>
              <a:t>Quinto livello</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BEEBAAA-29B5-4AF5-BC5F-7E580C29002D}"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BEEBAAA-29B5-4AF5-BC5F-7E580C29002D}"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3/2/2020</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‹N›</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489397"/>
            <a:ext cx="10515600" cy="3959209"/>
          </a:xfrm>
        </p:spPr>
        <p:txBody>
          <a:bodyPr>
            <a:noAutofit/>
          </a:bodyPr>
          <a:lstStyle/>
          <a:p>
            <a:pPr algn="ctr"/>
            <a:r>
              <a:rPr lang="it-IT" sz="8800" b="1" cap="small" dirty="0"/>
              <a:t>Bullismo </a:t>
            </a:r>
            <a:br>
              <a:rPr lang="it-IT" sz="8800" b="1" cap="small" dirty="0"/>
            </a:br>
            <a:r>
              <a:rPr lang="it-IT" sz="8800" b="1" cap="small" dirty="0"/>
              <a:t>e </a:t>
            </a:r>
            <a:br>
              <a:rPr lang="it-IT" sz="8800" b="1" cap="small" dirty="0"/>
            </a:br>
            <a:r>
              <a:rPr lang="it-IT" sz="8800" b="1" cap="small" dirty="0" err="1"/>
              <a:t>Cyberbullismo</a:t>
            </a:r>
            <a:endParaRPr lang="it-IT" sz="8800" b="1" cap="small" dirty="0"/>
          </a:p>
        </p:txBody>
      </p:sp>
      <p:sp>
        <p:nvSpPr>
          <p:cNvPr id="3" name="Sottotitolo 2"/>
          <p:cNvSpPr>
            <a:spLocks noGrp="1"/>
          </p:cNvSpPr>
          <p:nvPr>
            <p:ph type="subTitle" idx="1"/>
          </p:nvPr>
        </p:nvSpPr>
        <p:spPr>
          <a:xfrm>
            <a:off x="838203" y="5110609"/>
            <a:ext cx="10515598" cy="1137793"/>
          </a:xfrm>
        </p:spPr>
        <p:txBody>
          <a:bodyPr/>
          <a:lstStyle/>
          <a:p>
            <a:pPr algn="ctr"/>
            <a:r>
              <a:rPr lang="it-IT" dirty="0"/>
              <a:t>Normativa e linee guida</a:t>
            </a:r>
          </a:p>
          <a:p>
            <a:pPr algn="ctr"/>
            <a:endParaRPr lang="it-IT" dirty="0"/>
          </a:p>
        </p:txBody>
      </p:sp>
    </p:spTree>
    <p:extLst>
      <p:ext uri="{BB962C8B-B14F-4D97-AF65-F5344CB8AC3E}">
        <p14:creationId xmlns:p14="http://schemas.microsoft.com/office/powerpoint/2010/main" val="363985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 Ammonimento: art. 7 Legge 71/2017</a:t>
            </a:r>
          </a:p>
        </p:txBody>
      </p:sp>
      <p:sp>
        <p:nvSpPr>
          <p:cNvPr id="3" name="Segnaposto contenuto 2"/>
          <p:cNvSpPr>
            <a:spLocks noGrp="1"/>
          </p:cNvSpPr>
          <p:nvPr>
            <p:ph sz="half" idx="1"/>
          </p:nvPr>
        </p:nvSpPr>
        <p:spPr/>
        <p:txBody>
          <a:bodyPr>
            <a:normAutofit lnSpcReduction="10000"/>
          </a:bodyPr>
          <a:lstStyle/>
          <a:p>
            <a:pPr marL="0" indent="0" algn="just">
              <a:buNone/>
            </a:pPr>
            <a:r>
              <a:rPr lang="it-IT" dirty="0"/>
              <a:t>Nel caso in cui non si ravvisino reati perseguibili d’ufficio o non sia stata formalizzata querela o presentata denuncia per le condotte di ingiuria (reato recentemente depenalizzato), diffamazione, minaccia o trattamento illecito dei dati personali commessi mediante la rete Internet nei confronti di altro minorenne, è possibile rivolgere al Questore, autorità provinciale di Pubblica Sicurezza, un’istanza di ammonimento nei confronti del minore ultraquattordicenne autore della condotta molesta.</a:t>
            </a:r>
          </a:p>
          <a:p>
            <a:pPr marL="0" indent="0" algn="just">
              <a:buNone/>
            </a:pPr>
            <a:r>
              <a:rPr lang="it-IT" dirty="0"/>
              <a:t>La richiesta potrà essere presentata presso qualsiasi ufficio di Polizia e dovrà contenere una dettagliata descrizione dei fatti, delle persone a qualunque titolo coinvolte ed eventuali allegati comprovanti quanto esposto.</a:t>
            </a:r>
          </a:p>
          <a:p>
            <a:pPr marL="0" indent="0" algn="just">
              <a:buNone/>
            </a:pPr>
            <a:r>
              <a:rPr lang="it-IT" dirty="0"/>
              <a:t>L’ammonimento, in quanto provvedimento amministrativo, non richiede una prova certa e inconfutabile dei fatti, essendo sufficiente la sussistenza di un quadro indiziario che garantisca la verosimiglianza di quanto dichiarato.</a:t>
            </a:r>
          </a:p>
          <a:p>
            <a:pPr marL="0" indent="0" algn="just">
              <a:buNone/>
            </a:pPr>
            <a:endParaRPr lang="it-IT" dirty="0"/>
          </a:p>
          <a:p>
            <a:pPr marL="0" indent="0">
              <a:buNone/>
            </a:pPr>
            <a:endParaRPr lang="it-IT" dirty="0"/>
          </a:p>
        </p:txBody>
      </p:sp>
      <p:sp>
        <p:nvSpPr>
          <p:cNvPr id="4" name="Segnaposto contenuto 3"/>
          <p:cNvSpPr>
            <a:spLocks noGrp="1"/>
          </p:cNvSpPr>
          <p:nvPr>
            <p:ph sz="half" idx="2"/>
          </p:nvPr>
        </p:nvSpPr>
        <p:spPr/>
        <p:txBody>
          <a:bodyPr>
            <a:normAutofit lnSpcReduction="10000"/>
          </a:bodyPr>
          <a:lstStyle/>
          <a:p>
            <a:pPr marL="0" indent="0" algn="just">
              <a:buNone/>
            </a:pPr>
            <a:r>
              <a:rPr lang="it-IT" dirty="0"/>
              <a:t>Qualora l’istanza sia considerata fondata, anche a seguito degli approfondimenti investigativi ritenuti più opportuni, il Questore convocherà il minore responsabile insieme ad almeno un genitore o ad altra persona esercente la potestà genitoriale, ammonendolo oralmente e invitandolo a tenere una condotta conforme alla legge con specifiche prescrizioni che, ovviamente, varieranno in base ai casi.</a:t>
            </a:r>
          </a:p>
          <a:p>
            <a:pPr marL="0" indent="0">
              <a:buNone/>
            </a:pPr>
            <a:endParaRPr lang="it-IT" dirty="0"/>
          </a:p>
          <a:p>
            <a:pPr marL="0" indent="0">
              <a:buNone/>
            </a:pPr>
            <a:endParaRPr lang="it-IT" dirty="0"/>
          </a:p>
        </p:txBody>
      </p:sp>
      <p:pic>
        <p:nvPicPr>
          <p:cNvPr id="5" name="Immagine 4"/>
          <p:cNvPicPr>
            <a:picLocks noChangeAspect="1"/>
          </p:cNvPicPr>
          <p:nvPr/>
        </p:nvPicPr>
        <p:blipFill>
          <a:blip r:embed="rId2"/>
          <a:stretch>
            <a:fillRect/>
          </a:stretch>
        </p:blipFill>
        <p:spPr>
          <a:xfrm>
            <a:off x="7037230" y="3902299"/>
            <a:ext cx="3451539" cy="2034862"/>
          </a:xfrm>
          <a:prstGeom prst="rect">
            <a:avLst/>
          </a:prstGeom>
        </p:spPr>
      </p:pic>
    </p:spTree>
    <p:extLst>
      <p:ext uri="{BB962C8B-B14F-4D97-AF65-F5344CB8AC3E}">
        <p14:creationId xmlns:p14="http://schemas.microsoft.com/office/powerpoint/2010/main" val="403335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responsabilità</a:t>
            </a:r>
          </a:p>
        </p:txBody>
      </p:sp>
      <p:sp>
        <p:nvSpPr>
          <p:cNvPr id="3" name="Segnaposto contenuto 2"/>
          <p:cNvSpPr>
            <a:spLocks noGrp="1"/>
          </p:cNvSpPr>
          <p:nvPr>
            <p:ph idx="1"/>
          </p:nvPr>
        </p:nvSpPr>
        <p:spPr/>
        <p:txBody>
          <a:bodyPr>
            <a:normAutofit/>
          </a:bodyPr>
          <a:lstStyle/>
          <a:p>
            <a:pPr marL="285750" indent="-285750">
              <a:buFontTx/>
              <a:buChar char="-"/>
            </a:pPr>
            <a:r>
              <a:rPr lang="it-IT" sz="3200" dirty="0"/>
              <a:t>Il Bullo;</a:t>
            </a:r>
          </a:p>
          <a:p>
            <a:pPr marL="285750" indent="-285750">
              <a:buFontTx/>
              <a:buChar char="-"/>
            </a:pPr>
            <a:r>
              <a:rPr lang="it-IT" sz="3200" dirty="0"/>
              <a:t>i genitori;</a:t>
            </a:r>
          </a:p>
          <a:p>
            <a:pPr marL="285750" indent="-285750">
              <a:buFontTx/>
              <a:buChar char="-"/>
            </a:pPr>
            <a:r>
              <a:rPr lang="it-IT" sz="3200" dirty="0"/>
              <a:t>i docenti;</a:t>
            </a:r>
          </a:p>
          <a:p>
            <a:pPr marL="285750" indent="-285750">
              <a:buFontTx/>
              <a:buChar char="-"/>
            </a:pPr>
            <a:r>
              <a:rPr lang="it-IT" sz="3200" dirty="0"/>
              <a:t>l’Istituto</a:t>
            </a:r>
          </a:p>
        </p:txBody>
      </p:sp>
    </p:spTree>
    <p:extLst>
      <p:ext uri="{BB962C8B-B14F-4D97-AF65-F5344CB8AC3E}">
        <p14:creationId xmlns:p14="http://schemas.microsoft.com/office/powerpoint/2010/main" val="276446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Bullo: responsabilità penale e civile</a:t>
            </a:r>
          </a:p>
        </p:txBody>
      </p:sp>
      <p:sp>
        <p:nvSpPr>
          <p:cNvPr id="3" name="Segnaposto contenuto 2"/>
          <p:cNvSpPr>
            <a:spLocks noGrp="1"/>
          </p:cNvSpPr>
          <p:nvPr>
            <p:ph idx="1"/>
          </p:nvPr>
        </p:nvSpPr>
        <p:spPr>
          <a:xfrm>
            <a:off x="838201" y="1825625"/>
            <a:ext cx="10636875" cy="4351338"/>
          </a:xfrm>
        </p:spPr>
        <p:txBody>
          <a:bodyPr>
            <a:normAutofit/>
          </a:bodyPr>
          <a:lstStyle/>
          <a:p>
            <a:r>
              <a:rPr lang="it-IT" b="1" dirty="0"/>
              <a:t>La responsabilità penale</a:t>
            </a:r>
          </a:p>
          <a:p>
            <a:pPr algn="just"/>
            <a:r>
              <a:rPr lang="it-IT" dirty="0"/>
              <a:t>Va distinto il bullo minore di 14 anni da quello tra i 14 ed i 18 anni. Il minore di 14 anni non è mai imputabile penalmente (se viene però riconosciuto come “socialmente pericoloso” possono essere previste misure di sicurezza come la libertà vigilata oppure il ricovero in riformatorio).  Diversamente, il minore tra i 14 e i 18 anni di età è imputabile se viene dimostrata la sua capacità di intendere e volere. La competenza a determinare la capacità del minore è del giudice che si avvale di consulenti professionali.  La competenza: Se l'autore del reato è un minorenne (14-18 anni) la competenza è del Tribunale per i minorenni e procede la Procura della Repubblica presso tale Tribunale; se l'autore è maggiorenne, la competenza è del Tribunale ordinario e procede la Procura della Repubblica presso tale Tribunale.</a:t>
            </a:r>
          </a:p>
        </p:txBody>
      </p:sp>
    </p:spTree>
    <p:extLst>
      <p:ext uri="{BB962C8B-B14F-4D97-AF65-F5344CB8AC3E}">
        <p14:creationId xmlns:p14="http://schemas.microsoft.com/office/powerpoint/2010/main" val="274671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9701" y="1582341"/>
            <a:ext cx="11037195" cy="4278094"/>
          </a:xfrm>
          <a:prstGeom prst="rect">
            <a:avLst/>
          </a:prstGeom>
        </p:spPr>
        <p:txBody>
          <a:bodyPr wrap="square">
            <a:spAutoFit/>
          </a:bodyPr>
          <a:lstStyle/>
          <a:p>
            <a:r>
              <a:rPr lang="it-IT" sz="1600" b="1" dirty="0"/>
              <a:t>La responsabilità civile</a:t>
            </a:r>
          </a:p>
          <a:p>
            <a:endParaRPr lang="it-IT" sz="1600" dirty="0"/>
          </a:p>
          <a:p>
            <a:pPr algn="just">
              <a:lnSpc>
                <a:spcPct val="150000"/>
              </a:lnSpc>
            </a:pPr>
            <a:r>
              <a:rPr lang="it-IT" sz="1600" dirty="0"/>
              <a:t>Tale responsabilità trova la sua fonte nell’art. 2046 del codice civile. Tale articolo, rubricato “Imputabilità del fatto dannoso” sancisce che: “Non risponde delle conseguenze del fatto dannoso chi non aveva la capacità d’intendere o di volere al momento in cui lo ha commesso, a meno che lo stato d’incapacità derivi da sua colpa”.  </a:t>
            </a:r>
          </a:p>
          <a:p>
            <a:pPr algn="just">
              <a:lnSpc>
                <a:spcPct val="150000"/>
              </a:lnSpc>
            </a:pPr>
            <a:r>
              <a:rPr lang="it-IT" sz="1600" dirty="0"/>
              <a:t>Il minore, pertanto, se ritenuto capace di intendere e volere, può essere ritenuto responsabile degli atti di bullismo insieme ai genitori ed alla scuola. </a:t>
            </a:r>
          </a:p>
          <a:p>
            <a:pPr algn="just">
              <a:lnSpc>
                <a:spcPct val="150000"/>
              </a:lnSpc>
            </a:pPr>
            <a:r>
              <a:rPr lang="it-IT" sz="1600" dirty="0"/>
              <a:t>Affinché un soggetto possa essere ritenuto responsabile degli atti di bullismo, infatti, è sufficiente la sola capacità di intendere e volere e non la capacità d’agire che si raggiunge con la maggiore età.</a:t>
            </a:r>
          </a:p>
          <a:p>
            <a:pPr algn="just">
              <a:lnSpc>
                <a:spcPct val="150000"/>
              </a:lnSpc>
            </a:pPr>
            <a:endParaRPr lang="it-IT" sz="1600" dirty="0"/>
          </a:p>
          <a:p>
            <a:pPr algn="just">
              <a:lnSpc>
                <a:spcPct val="150000"/>
              </a:lnSpc>
            </a:pPr>
            <a:r>
              <a:rPr lang="it-IT" sz="1600" dirty="0" err="1"/>
              <a:t>Cass</a:t>
            </a:r>
            <a:r>
              <a:rPr lang="it-IT" sz="1600" dirty="0"/>
              <a:t>. </a:t>
            </a:r>
            <a:r>
              <a:rPr lang="it-IT" sz="1600" dirty="0" err="1"/>
              <a:t>Civ</a:t>
            </a:r>
            <a:r>
              <a:rPr lang="it-IT" sz="1600" dirty="0"/>
              <a:t>., sentenza n. 20192 del 25.09.2014: responsabilità solidale degli autori.</a:t>
            </a:r>
          </a:p>
          <a:p>
            <a:pPr algn="just">
              <a:lnSpc>
                <a:spcPct val="150000"/>
              </a:lnSpc>
            </a:pPr>
            <a:r>
              <a:rPr lang="it-IT" sz="1600" dirty="0" err="1"/>
              <a:t>Trib</a:t>
            </a:r>
            <a:r>
              <a:rPr lang="it-IT" sz="1600" dirty="0"/>
              <a:t>. Pisa, sentenza n. 391 del 15.03.2016: nessuna responsabilità per gli «spettatori».</a:t>
            </a:r>
          </a:p>
        </p:txBody>
      </p:sp>
    </p:spTree>
    <p:extLst>
      <p:ext uri="{BB962C8B-B14F-4D97-AF65-F5344CB8AC3E}">
        <p14:creationId xmlns:p14="http://schemas.microsoft.com/office/powerpoint/2010/main" val="327028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responsabilità dei genitori</a:t>
            </a:r>
          </a:p>
        </p:txBody>
      </p:sp>
      <p:sp>
        <p:nvSpPr>
          <p:cNvPr id="3" name="Segnaposto contenuto 2"/>
          <p:cNvSpPr>
            <a:spLocks noGrp="1"/>
          </p:cNvSpPr>
          <p:nvPr>
            <p:ph idx="1"/>
          </p:nvPr>
        </p:nvSpPr>
        <p:spPr>
          <a:xfrm>
            <a:off x="838201" y="1825625"/>
            <a:ext cx="10765664" cy="4351338"/>
          </a:xfrm>
        </p:spPr>
        <p:txBody>
          <a:bodyPr>
            <a:normAutofit fontScale="85000" lnSpcReduction="10000"/>
          </a:bodyPr>
          <a:lstStyle/>
          <a:p>
            <a:pPr algn="just"/>
            <a:r>
              <a:rPr lang="it-IT" dirty="0"/>
              <a:t>Culpa in vigilando dei genitori.</a:t>
            </a:r>
          </a:p>
          <a:p>
            <a:pPr algn="just"/>
            <a:r>
              <a:rPr lang="it-IT" dirty="0"/>
              <a:t>Il non esercitare una vigilanza adeguata all’età ed indirizzata a correggere comportamenti inadeguati (culpa in vigilando) è alla base della responsabilità civile dei genitori per gli atti illeciti commessi dal figlio minorenne che sia capace di intendere e di volere.  Di tali atti non può, infatti, per legge rispondere il minorenne, in quanto non ha autonomia patrimoniale.  Si applica l’articolo 2048 del codice civile, primo comma, che recita: “Il padre e la madre, o il tutore sono responsabili del danno cagionato dal fatto illecito dei figli minori non emancipati o delle persone soggette alla tutela che abitano con essi.”  I genitori del minore sono oggettivamente responsabili, a meno che non dimostrino di non aver potuto impedire il fatto (si tratta, pertanto, di una responsabilità personale, anche se oggettiva).  La giurisprudenza identifica la colpa del genitore non tanto nel non impedire il fatto ma nel comportamento antecedente allo stesso ovvero nella violazione dei doveri concernenti l’esercizio della potestà sancita dall’art. 147 c.c. È, dunque, onere del genitore fornire la prova positiva di aver dato al figlio una buona educazione in conformità alle condizioni sociali, familiari, all’età, al carattere e all’indole del minore (Cassazione Civile 15706/2012; 9556/2009).  Anche laddove i genitori siano separati la responsabilità è di entrambi. Il Tribunale di Milano nel 2009 si è espresso ritenendo che “La colpa del genitore non coabitante non ne esclude la responsabilità, laddove sia dimostrata la carenza di educazione del genitore e di rapporti non costanti con il discendente”.</a:t>
            </a:r>
          </a:p>
        </p:txBody>
      </p:sp>
    </p:spTree>
    <p:extLst>
      <p:ext uri="{BB962C8B-B14F-4D97-AF65-F5344CB8AC3E}">
        <p14:creationId xmlns:p14="http://schemas.microsoft.com/office/powerpoint/2010/main" val="53841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responsabilità dei docenti</a:t>
            </a:r>
          </a:p>
        </p:txBody>
      </p:sp>
      <p:sp>
        <p:nvSpPr>
          <p:cNvPr id="3" name="Segnaposto contenuto 2"/>
          <p:cNvSpPr>
            <a:spLocks noGrp="1"/>
          </p:cNvSpPr>
          <p:nvPr>
            <p:ph idx="1"/>
          </p:nvPr>
        </p:nvSpPr>
        <p:spPr>
          <a:xfrm>
            <a:off x="838201" y="1825625"/>
            <a:ext cx="10314903" cy="4351338"/>
          </a:xfrm>
        </p:spPr>
        <p:txBody>
          <a:bodyPr>
            <a:normAutofit/>
          </a:bodyPr>
          <a:lstStyle/>
          <a:p>
            <a:r>
              <a:rPr lang="it-IT" sz="1800" b="1" dirty="0"/>
              <a:t>Responsabilità penale</a:t>
            </a:r>
          </a:p>
          <a:p>
            <a:r>
              <a:rPr lang="it-IT" sz="1800" dirty="0"/>
              <a:t>Il docente, nello svolgimento della sua attività professionale, è equiparato al pubblico ufficiale, ex art. 357 del codice penale. Il docente che, nella sua veste di pubblico ufficiale, ometta o ritardi di denunciare all’Autorità Giudiziaria o ad un’altra Autorità alla quale abbia obbligo di riferirne, un reato di cui ha avuto notizia nell’esercizio o a causa delle sue funzioni, può essere punito con un multa da 30 a 516 euro (Cfr. art. 361 del c.p.). </a:t>
            </a:r>
          </a:p>
          <a:p>
            <a:endParaRPr lang="it-IT" dirty="0"/>
          </a:p>
        </p:txBody>
      </p:sp>
    </p:spTree>
    <p:extLst>
      <p:ext uri="{BB962C8B-B14F-4D97-AF65-F5344CB8AC3E}">
        <p14:creationId xmlns:p14="http://schemas.microsoft.com/office/powerpoint/2010/main" val="221946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responsabilità civile dei docenti</a:t>
            </a:r>
          </a:p>
        </p:txBody>
      </p:sp>
      <p:sp>
        <p:nvSpPr>
          <p:cNvPr id="3" name="Segnaposto contenuto 2"/>
          <p:cNvSpPr>
            <a:spLocks noGrp="1"/>
          </p:cNvSpPr>
          <p:nvPr>
            <p:ph idx="1"/>
          </p:nvPr>
        </p:nvSpPr>
        <p:spPr>
          <a:xfrm>
            <a:off x="838201" y="1825625"/>
            <a:ext cx="10933089" cy="4351338"/>
          </a:xfrm>
        </p:spPr>
        <p:txBody>
          <a:bodyPr>
            <a:normAutofit fontScale="85000" lnSpcReduction="20000"/>
          </a:bodyPr>
          <a:lstStyle/>
          <a:p>
            <a:pPr algn="just"/>
            <a:r>
              <a:rPr lang="it-IT" dirty="0"/>
              <a:t>L’ art. 28 della Costituzionale Italiana recita: “I funzionari ed i dipendenti dello Stato e degli Enti pubblici sono direttamente responsabili, secondo le leggi penali, civili ed amministrative, degli atti compiuti in violazioni di diritti. In tali casi la responsabilità si estende allo Stato ed agli altri enti pubblici.” Dal punto di vista civilistico trova, altresì, applicazione quanto previsto all’art. 2048 del codice civile, II comma, il quale stabilisce che “i precettori e coloro che insegnano un mestiere o un arte sono responsabili del danno cagionato dal fatto illecito dei loro allievi e apprendisti nel tempo in cui sono sotto la loro vigilanza”. Si tratta di una responsabilità aggravata in quanto la presunzione di colpa può essere superata solamente laddove si dimostri di aver adeguatamente vigilato ovvero si dia la prova del caso fortuito.  Al riguardo si segnala la sentenza n. 8081/13 del Tribunale civile di Milano, sez. X, che si colloca nella linea interpretativa della giurisprudenza italiana, la quale sancisce la responsabilità del Ministero della Pubblica Istruzione, per culpa in vigilando, a causa delle lesioni patite nella scuola da un minore.  La sentenza in questione evidenzia come non sia affatto sufficiente per gli operatori della scuola “vigilare sul comportamento” dei ragazzi al fine di scongiurare episodi di violenza, perché il particolare rapporto che si crea con l’affidare alla scuola un minore concretizza per l’appunto l’evento regolato dall’art. 2048 c.c. (secondo comma). Per superare la presunzione, la scuola dovrebbe dimostrare di aver adottato tutte le “misure preventive” atte a scongiurare situazioni antigiuridiche come evidenziato dalla giurisprudenza costante della Cassazione che sancisce come “non sia sufficiente la sola dimostrazione di non essere stati in grado di spiegare un intervento correttivo o repressivo, ma è necessario anche dimostrare di aver adottato, in via preventiva tutte le misure disciplinari od organizzative idonee ad evitare il sorgere di situazioni pericolose.” (</a:t>
            </a:r>
            <a:r>
              <a:rPr lang="it-IT" dirty="0" err="1"/>
              <a:t>Cass</a:t>
            </a:r>
            <a:r>
              <a:rPr lang="it-IT" dirty="0"/>
              <a:t>. civ. Sez. III n. 2657/03).</a:t>
            </a:r>
          </a:p>
        </p:txBody>
      </p:sp>
    </p:spTree>
    <p:extLst>
      <p:ext uri="{BB962C8B-B14F-4D97-AF65-F5344CB8AC3E}">
        <p14:creationId xmlns:p14="http://schemas.microsoft.com/office/powerpoint/2010/main" val="153973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L’Istituto: la culpa in organizzando</a:t>
            </a:r>
          </a:p>
        </p:txBody>
      </p:sp>
      <p:sp>
        <p:nvSpPr>
          <p:cNvPr id="3" name="Segnaposto contenuto 2"/>
          <p:cNvSpPr>
            <a:spLocks noGrp="1"/>
          </p:cNvSpPr>
          <p:nvPr>
            <p:ph idx="1"/>
          </p:nvPr>
        </p:nvSpPr>
        <p:spPr>
          <a:xfrm>
            <a:off x="885424" y="1709715"/>
            <a:ext cx="10701269" cy="3222893"/>
          </a:xfrm>
        </p:spPr>
        <p:txBody>
          <a:bodyPr>
            <a:normAutofit/>
          </a:bodyPr>
          <a:lstStyle/>
          <a:p>
            <a:pPr algn="just"/>
            <a:r>
              <a:rPr lang="it-IT" dirty="0"/>
              <a:t>La vigilanza deve essere assicurata all'interno della scuola e dunque anche fuori dalla classe. </a:t>
            </a:r>
          </a:p>
          <a:p>
            <a:pPr algn="just"/>
            <a:r>
              <a:rPr lang="it-IT" dirty="0"/>
              <a:t>Spetta alla direzione dell'istituto scolastico fare in modo che gli studenti siano adeguatamente seguiti per tutto il tempo in cui si trovano all'interno dell'istituto stesso. </a:t>
            </a:r>
          </a:p>
          <a:p>
            <a:pPr algn="just"/>
            <a:r>
              <a:rPr lang="it-IT" dirty="0"/>
              <a:t>L’organizzazione della scuola che non prevenga atti di bullismo, prevedendo ad esempio uffici ad hoc, consultorio ecc. può ritenersi anche colpevole di culpa in organizzando. </a:t>
            </a:r>
          </a:p>
          <a:p>
            <a:endParaRPr lang="it-IT" dirty="0"/>
          </a:p>
        </p:txBody>
      </p:sp>
    </p:spTree>
    <p:extLst>
      <p:ext uri="{BB962C8B-B14F-4D97-AF65-F5344CB8AC3E}">
        <p14:creationId xmlns:p14="http://schemas.microsoft.com/office/powerpoint/2010/main" val="94581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danni risarcibili</a:t>
            </a:r>
          </a:p>
        </p:txBody>
      </p:sp>
      <p:sp>
        <p:nvSpPr>
          <p:cNvPr id="3" name="Segnaposto contenuto 2"/>
          <p:cNvSpPr>
            <a:spLocks noGrp="1"/>
          </p:cNvSpPr>
          <p:nvPr>
            <p:ph idx="1"/>
          </p:nvPr>
        </p:nvSpPr>
        <p:spPr/>
        <p:txBody>
          <a:bodyPr/>
          <a:lstStyle/>
          <a:p>
            <a:pPr>
              <a:spcAft>
                <a:spcPts val="0"/>
              </a:spcAft>
            </a:pPr>
            <a:r>
              <a:rPr lang="it-IT" b="1" dirty="0"/>
              <a:t>1. Danno morale</a:t>
            </a:r>
          </a:p>
          <a:p>
            <a:pPr>
              <a:spcAft>
                <a:spcPts val="0"/>
              </a:spcAft>
            </a:pPr>
            <a:r>
              <a:rPr lang="it-IT" dirty="0"/>
              <a:t>E’ il danno derivante dalle sofferenze fisiche e </a:t>
            </a:r>
            <a:r>
              <a:rPr lang="it-IT" dirty="0" err="1"/>
              <a:t>pscicologiche</a:t>
            </a:r>
            <a:r>
              <a:rPr lang="it-IT" dirty="0"/>
              <a:t> patite.</a:t>
            </a:r>
          </a:p>
          <a:p>
            <a:pPr>
              <a:spcAft>
                <a:spcPts val="0"/>
              </a:spcAft>
            </a:pPr>
            <a:r>
              <a:rPr lang="it-IT" b="1" dirty="0"/>
              <a:t>2. Danno biologico</a:t>
            </a:r>
          </a:p>
          <a:p>
            <a:pPr>
              <a:spcAft>
                <a:spcPts val="0"/>
              </a:spcAft>
            </a:pPr>
            <a:r>
              <a:rPr lang="it-IT" dirty="0"/>
              <a:t>E’ il danno alla integrità psicofisica della persona</a:t>
            </a:r>
          </a:p>
          <a:p>
            <a:pPr>
              <a:spcAft>
                <a:spcPts val="0"/>
              </a:spcAft>
            </a:pPr>
            <a:r>
              <a:rPr lang="it-IT" b="1" dirty="0"/>
              <a:t>3. Danno esistenziale</a:t>
            </a:r>
          </a:p>
          <a:p>
            <a:pPr>
              <a:spcAft>
                <a:spcPts val="0"/>
              </a:spcAft>
            </a:pPr>
            <a:r>
              <a:rPr lang="it-IT" dirty="0"/>
              <a:t>E’ il danno alla persona, alla sua esistenza, alla qualità della vita, alla reputazione, all’immagine...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46" y="2099256"/>
            <a:ext cx="4198513" cy="2794716"/>
          </a:xfrm>
          <a:prstGeom prst="rect">
            <a:avLst/>
          </a:prstGeom>
        </p:spPr>
      </p:pic>
    </p:spTree>
    <p:extLst>
      <p:ext uri="{BB962C8B-B14F-4D97-AF65-F5344CB8AC3E}">
        <p14:creationId xmlns:p14="http://schemas.microsoft.com/office/powerpoint/2010/main" val="161270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defTabSz="914400">
              <a:spcBef>
                <a:spcPts val="0"/>
              </a:spcBef>
              <a:buNone/>
            </a:pPr>
            <a:r>
              <a:rPr lang="it-IT" noProof="1">
                <a:latin typeface="Segoe UI Light"/>
              </a:rPr>
              <a:t>Bullismo e Cyberbullismo</a:t>
            </a:r>
            <a:endParaRPr lang="it-IT" sz="3600" b="0" i="0" noProof="1">
              <a:solidFill>
                <a:schemeClr val="bg1"/>
              </a:solidFill>
              <a:latin typeface="Segoe UI Light"/>
              <a:ea typeface="+mj-ea"/>
              <a:cs typeface="+mj-cs"/>
            </a:endParaRPr>
          </a:p>
        </p:txBody>
      </p:sp>
      <p:sp>
        <p:nvSpPr>
          <p:cNvPr id="3" name="Segnaposto contenuto 2"/>
          <p:cNvSpPr>
            <a:spLocks noGrp="1"/>
          </p:cNvSpPr>
          <p:nvPr>
            <p:ph idx="1"/>
          </p:nvPr>
        </p:nvSpPr>
        <p:spPr>
          <a:xfrm>
            <a:off x="688231" y="1775492"/>
            <a:ext cx="5598000" cy="4447761"/>
          </a:xfrm>
        </p:spPr>
        <p:txBody>
          <a:bodyPr>
            <a:noAutofit/>
          </a:bodyPr>
          <a:lstStyle/>
          <a:p>
            <a:pPr algn="just">
              <a:lnSpc>
                <a:spcPct val="160000"/>
              </a:lnSpc>
            </a:pPr>
            <a:r>
              <a:rPr lang="it-IT" noProof="1"/>
              <a:t>Il bullismo può essere definito come una forma di comportamento sociale che si concretizza in azioni violente ed intenzionali, sia di natura fisica che pscicologica, esercitate da un soggetto forte (cd. «bullo») nei confronti dei un soggetto debole (cd. «vittima»).</a:t>
            </a:r>
          </a:p>
          <a:p>
            <a:pPr>
              <a:lnSpc>
                <a:spcPct val="160000"/>
              </a:lnSpc>
            </a:pPr>
            <a:r>
              <a:rPr lang="it-IT" noProof="1"/>
              <a:t>Si manifesta generalmente in ambiente scolastico e più in generale in contesti sociali riservati ai più giovani.</a:t>
            </a:r>
          </a:p>
          <a:p>
            <a:pPr>
              <a:lnSpc>
                <a:spcPct val="160000"/>
              </a:lnSpc>
            </a:pPr>
            <a:r>
              <a:rPr lang="it-IT" noProof="1"/>
              <a:t>Può, però, manifestarsi anche in altri contesti (ad esempio in ambito lavorativo o nelle forze armate: in questi casi si parla di mobbing e di nonnismo) </a:t>
            </a:r>
          </a:p>
          <a:p>
            <a:pPr>
              <a:lnSpc>
                <a:spcPct val="160000"/>
              </a:lnSpc>
            </a:pPr>
            <a:endParaRPr lang="it-IT" noProof="1"/>
          </a:p>
          <a:p>
            <a:pPr>
              <a:lnSpc>
                <a:spcPct val="160000"/>
              </a:lnSpc>
            </a:pPr>
            <a:endParaRPr lang="it-IT" noProof="1"/>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550" y="1729203"/>
            <a:ext cx="4295126" cy="2965023"/>
          </a:xfrm>
          <a:prstGeom prst="rect">
            <a:avLst/>
          </a:prstGeom>
        </p:spPr>
      </p:pic>
    </p:spTree>
    <p:extLst>
      <p:ext uri="{BB962C8B-B14F-4D97-AF65-F5344CB8AC3E}">
        <p14:creationId xmlns:p14="http://schemas.microsoft.com/office/powerpoint/2010/main" val="20907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defTabSz="914400">
              <a:spcBef>
                <a:spcPts val="0"/>
              </a:spcBef>
              <a:buNone/>
            </a:pPr>
            <a:r>
              <a:rPr lang="it-IT" sz="3600" b="0" i="0" noProof="1">
                <a:solidFill>
                  <a:schemeClr val="bg1"/>
                </a:solidFill>
                <a:latin typeface="Segoe UI Light"/>
                <a:ea typeface="+mj-ea"/>
                <a:cs typeface="+mj-cs"/>
              </a:rPr>
              <a:t>Caratteristiche generali</a:t>
            </a:r>
          </a:p>
        </p:txBody>
      </p:sp>
      <p:sp>
        <p:nvSpPr>
          <p:cNvPr id="3" name="Segnaposto contenuto 2"/>
          <p:cNvSpPr>
            <a:spLocks noGrp="1"/>
          </p:cNvSpPr>
          <p:nvPr>
            <p:ph idx="1"/>
          </p:nvPr>
        </p:nvSpPr>
        <p:spPr>
          <a:xfrm>
            <a:off x="387013" y="1700731"/>
            <a:ext cx="6814800" cy="4795200"/>
          </a:xfrm>
        </p:spPr>
        <p:txBody>
          <a:bodyPr>
            <a:normAutofit fontScale="77500" lnSpcReduction="20000"/>
          </a:bodyPr>
          <a:lstStyle/>
          <a:p>
            <a:pPr marL="457200" indent="-457200">
              <a:lnSpc>
                <a:spcPct val="100000"/>
              </a:lnSpc>
              <a:spcAft>
                <a:spcPts val="600"/>
              </a:spcAft>
              <a:buFontTx/>
              <a:buChar char="-"/>
            </a:pPr>
            <a:r>
              <a:rPr lang="it-IT" sz="2900" noProof="1"/>
              <a:t>Intenzionalità;</a:t>
            </a:r>
          </a:p>
          <a:p>
            <a:pPr marL="457200" indent="-457200">
              <a:lnSpc>
                <a:spcPct val="100000"/>
              </a:lnSpc>
              <a:spcAft>
                <a:spcPts val="600"/>
              </a:spcAft>
              <a:buFontTx/>
              <a:buChar char="-"/>
            </a:pPr>
            <a:r>
              <a:rPr lang="it-IT" sz="2900" noProof="1"/>
              <a:t>Durata nel tempo;</a:t>
            </a:r>
          </a:p>
          <a:p>
            <a:pPr marL="457200" indent="-457200">
              <a:lnSpc>
                <a:spcPct val="100000"/>
              </a:lnSpc>
              <a:spcAft>
                <a:spcPts val="600"/>
              </a:spcAft>
              <a:buFontTx/>
              <a:buChar char="-"/>
            </a:pPr>
            <a:r>
              <a:rPr lang="it-IT" sz="2900" noProof="1"/>
              <a:t>Disuguaglianza tra bullo e vittima;</a:t>
            </a:r>
          </a:p>
          <a:p>
            <a:pPr marL="457200" indent="-457200">
              <a:lnSpc>
                <a:spcPct val="100000"/>
              </a:lnSpc>
              <a:spcAft>
                <a:spcPts val="600"/>
              </a:spcAft>
              <a:buFontTx/>
              <a:buChar char="-"/>
            </a:pPr>
            <a:r>
              <a:rPr lang="it-IT" sz="2900" noProof="1"/>
              <a:t>Mancanza di sostegno;</a:t>
            </a:r>
          </a:p>
          <a:p>
            <a:pPr marL="457200" indent="-457200">
              <a:lnSpc>
                <a:spcPct val="100000"/>
              </a:lnSpc>
              <a:spcAft>
                <a:spcPts val="600"/>
              </a:spcAft>
              <a:buFontTx/>
              <a:buChar char="-"/>
            </a:pPr>
            <a:r>
              <a:rPr lang="it-IT" sz="2900" noProof="1"/>
              <a:t>Danno.</a:t>
            </a:r>
          </a:p>
          <a:p>
            <a:pPr algn="just">
              <a:lnSpc>
                <a:spcPct val="170000"/>
              </a:lnSpc>
            </a:pPr>
            <a:r>
              <a:rPr lang="it-IT" sz="2900" noProof="1"/>
              <a:t>«Uno studente è oggetto di azioni di bullismo quando viene esposto, ripetutamente e nel corso del tempo, ad azioni offensive messe in atto da parte di uno o più compagni» (Dan Olweus)</a:t>
            </a:r>
          </a:p>
          <a:p>
            <a:pPr marL="0" indent="0" algn="l" defTabSz="914400">
              <a:lnSpc>
                <a:spcPct val="150000"/>
              </a:lnSpc>
              <a:spcBef>
                <a:spcPts val="378"/>
              </a:spcBef>
              <a:buNone/>
            </a:pPr>
            <a:endParaRPr lang="it-IT" sz="1050" noProof="1"/>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059" y="1840906"/>
            <a:ext cx="4013200" cy="2257425"/>
          </a:xfrm>
          <a:prstGeom prst="rect">
            <a:avLst/>
          </a:prstGeom>
        </p:spPr>
      </p:pic>
    </p:spTree>
    <p:extLst>
      <p:ext uri="{BB962C8B-B14F-4D97-AF65-F5344CB8AC3E}">
        <p14:creationId xmlns:p14="http://schemas.microsoft.com/office/powerpoint/2010/main" val="132867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defTabSz="914400">
              <a:spcBef>
                <a:spcPts val="0"/>
              </a:spcBef>
              <a:buNone/>
            </a:pPr>
            <a:r>
              <a:rPr lang="it-IT" sz="3600" b="0" i="0" noProof="1">
                <a:solidFill>
                  <a:schemeClr val="bg1"/>
                </a:solidFill>
                <a:latin typeface="Segoe UI Light"/>
                <a:ea typeface="+mj-ea"/>
                <a:cs typeface="+mj-cs"/>
              </a:rPr>
              <a:t>Cyberbullismo</a:t>
            </a:r>
          </a:p>
        </p:txBody>
      </p:sp>
      <p:sp>
        <p:nvSpPr>
          <p:cNvPr id="3" name="Segnaposto contenuto 2"/>
          <p:cNvSpPr>
            <a:spLocks noGrp="1"/>
          </p:cNvSpPr>
          <p:nvPr>
            <p:ph idx="1"/>
          </p:nvPr>
        </p:nvSpPr>
        <p:spPr>
          <a:xfrm>
            <a:off x="838201" y="1825625"/>
            <a:ext cx="4408760" cy="4351338"/>
          </a:xfrm>
        </p:spPr>
        <p:txBody>
          <a:bodyPr>
            <a:noAutofit/>
          </a:bodyPr>
          <a:lstStyle/>
          <a:p>
            <a:pPr algn="just">
              <a:lnSpc>
                <a:spcPct val="160000"/>
              </a:lnSpc>
            </a:pPr>
            <a:r>
              <a:rPr lang="it-IT" noProof="1"/>
              <a:t>Oggi la tecnologia consente ai bulli di entrare nelle case delle vittime, di materializzarsi in ogni momento della loro vita atraverso gli smartphone o internet.</a:t>
            </a:r>
          </a:p>
          <a:p>
            <a:pPr algn="just">
              <a:lnSpc>
                <a:spcPct val="160000"/>
              </a:lnSpc>
            </a:pPr>
            <a:r>
              <a:rPr lang="it-IT" noProof="1"/>
              <a:t>Il bullismo diventa così cyberbullismo.</a:t>
            </a:r>
          </a:p>
          <a:p>
            <a:pPr algn="just">
              <a:lnSpc>
                <a:spcPct val="160000"/>
              </a:lnSpc>
            </a:pPr>
            <a:r>
              <a:rPr lang="it-IT" noProof="1"/>
              <a:t>Il cyberbullismo definisce un insieme di azioni aggressive ed intenzionali, di una singola persona o di un gruppo, realizzate mediante strumenti elettronici con l’obiettivo di provocare danni ad una vittima.</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610" y="2123083"/>
            <a:ext cx="6010275" cy="3756421"/>
          </a:xfrm>
          <a:prstGeom prst="rect">
            <a:avLst/>
          </a:prstGeom>
        </p:spPr>
      </p:pic>
    </p:spTree>
    <p:extLst>
      <p:ext uri="{BB962C8B-B14F-4D97-AF65-F5344CB8AC3E}">
        <p14:creationId xmlns:p14="http://schemas.microsoft.com/office/powerpoint/2010/main" val="153153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Bullismo e </a:t>
            </a:r>
            <a:r>
              <a:rPr lang="it-IT" dirty="0" err="1"/>
              <a:t>Cyberbullismo</a:t>
            </a:r>
            <a:r>
              <a:rPr lang="it-IT" dirty="0"/>
              <a:t>: differenze</a:t>
            </a:r>
          </a:p>
        </p:txBody>
      </p:sp>
      <p:sp>
        <p:nvSpPr>
          <p:cNvPr id="3" name="Segnaposto contenuto 2"/>
          <p:cNvSpPr>
            <a:spLocks noGrp="1"/>
          </p:cNvSpPr>
          <p:nvPr>
            <p:ph sz="half" idx="1"/>
          </p:nvPr>
        </p:nvSpPr>
        <p:spPr/>
        <p:txBody>
          <a:bodyPr>
            <a:normAutofit fontScale="47500" lnSpcReduction="20000"/>
          </a:bodyPr>
          <a:lstStyle/>
          <a:p>
            <a:pPr marL="0" indent="0">
              <a:buNone/>
            </a:pPr>
            <a:r>
              <a:rPr lang="it-IT" sz="2900" b="1" dirty="0"/>
              <a:t>Bullismo</a:t>
            </a:r>
          </a:p>
          <a:p>
            <a:pPr marL="0" indent="0">
              <a:buNone/>
            </a:pPr>
            <a:endParaRPr lang="it-IT" dirty="0"/>
          </a:p>
          <a:p>
            <a:pPr algn="just">
              <a:lnSpc>
                <a:spcPct val="120000"/>
              </a:lnSpc>
              <a:buFontTx/>
              <a:buChar char="-"/>
            </a:pPr>
            <a:r>
              <a:rPr lang="it-IT" sz="2900" dirty="0"/>
              <a:t>sono coinvolti solo gli studenti della classe e/o dell'Istituto;</a:t>
            </a:r>
          </a:p>
          <a:p>
            <a:pPr algn="just">
              <a:lnSpc>
                <a:spcPct val="120000"/>
              </a:lnSpc>
              <a:buFontTx/>
              <a:buChar char="-"/>
            </a:pPr>
            <a:r>
              <a:rPr lang="it-IT" sz="2900" dirty="0"/>
              <a:t>generalmente solo chi ha un carattere forte, capace di imporre il proprio potere, può diventare un bullo;</a:t>
            </a:r>
          </a:p>
          <a:p>
            <a:pPr algn="just">
              <a:lnSpc>
                <a:spcPct val="120000"/>
              </a:lnSpc>
              <a:buFontTx/>
              <a:buChar char="-"/>
            </a:pPr>
            <a:r>
              <a:rPr lang="it-IT" sz="2900" dirty="0"/>
              <a:t>i bulli sono studenti, compagni di classe o di Istituto, conosciuti dalla vittima;</a:t>
            </a:r>
          </a:p>
          <a:p>
            <a:pPr algn="just">
              <a:lnSpc>
                <a:spcPct val="120000"/>
              </a:lnSpc>
              <a:buFontTx/>
              <a:buChar char="-"/>
            </a:pPr>
            <a:r>
              <a:rPr lang="it-IT" sz="2900" dirty="0"/>
              <a:t>le azioni di bullismo vengono raccontate ad altri studenti della scuola in cui sono avvenute, sono circoscritte ad un determinato ambiente;</a:t>
            </a:r>
          </a:p>
          <a:p>
            <a:pPr algn="just">
              <a:lnSpc>
                <a:spcPct val="120000"/>
              </a:lnSpc>
              <a:buFontTx/>
              <a:buChar char="-"/>
            </a:pPr>
            <a:r>
              <a:rPr lang="it-IT" sz="2900" dirty="0"/>
              <a:t>le azioni di bullismo avvengono durante l'orario scolastico o nel tragitto casa-scuola, scuola-casa;</a:t>
            </a:r>
          </a:p>
          <a:p>
            <a:pPr algn="just">
              <a:lnSpc>
                <a:spcPct val="120000"/>
              </a:lnSpc>
              <a:buFontTx/>
              <a:buChar char="-"/>
            </a:pPr>
            <a:r>
              <a:rPr lang="it-IT" sz="2900" dirty="0"/>
              <a:t>bisogno del bullo di dominare nelle relazioni interpersonali attraverso il contatto diretto con la vittima;</a:t>
            </a:r>
          </a:p>
          <a:p>
            <a:pPr algn="just">
              <a:lnSpc>
                <a:spcPct val="120000"/>
              </a:lnSpc>
              <a:buFontTx/>
              <a:buChar char="-"/>
            </a:pPr>
            <a:r>
              <a:rPr lang="it-IT" sz="2900" dirty="0"/>
              <a:t>tendenza a sottrarsi da responsabilità portando su un piano scherzoso le azioni di violenza;</a:t>
            </a:r>
          </a:p>
          <a:p>
            <a:pPr algn="just">
              <a:lnSpc>
                <a:spcPct val="120000"/>
              </a:lnSpc>
              <a:buFontTx/>
              <a:buChar char="-"/>
            </a:pPr>
            <a:r>
              <a:rPr lang="it-IT" sz="2900" dirty="0"/>
              <a:t>reazioni evidenti da parte della vittima e visibili nell'atto dell'azione di bullismo.</a:t>
            </a:r>
          </a:p>
        </p:txBody>
      </p:sp>
      <p:sp>
        <p:nvSpPr>
          <p:cNvPr id="4" name="Segnaposto contenuto 3"/>
          <p:cNvSpPr>
            <a:spLocks noGrp="1"/>
          </p:cNvSpPr>
          <p:nvPr>
            <p:ph sz="half" idx="2"/>
          </p:nvPr>
        </p:nvSpPr>
        <p:spPr/>
        <p:txBody>
          <a:bodyPr>
            <a:normAutofit fontScale="47500" lnSpcReduction="20000"/>
          </a:bodyPr>
          <a:lstStyle/>
          <a:p>
            <a:pPr marL="0" indent="0">
              <a:buNone/>
            </a:pPr>
            <a:r>
              <a:rPr lang="it-IT" sz="2900" b="1" dirty="0" err="1"/>
              <a:t>Cyberbullismo</a:t>
            </a:r>
            <a:endParaRPr lang="it-IT" sz="2900" b="1" dirty="0"/>
          </a:p>
          <a:p>
            <a:pPr marL="0" indent="0" algn="just">
              <a:lnSpc>
                <a:spcPct val="120000"/>
              </a:lnSpc>
              <a:buNone/>
            </a:pPr>
            <a:endParaRPr lang="it-IT" sz="2900" dirty="0"/>
          </a:p>
          <a:p>
            <a:pPr algn="just">
              <a:lnSpc>
                <a:spcPct val="120000"/>
              </a:lnSpc>
              <a:buFontTx/>
              <a:buChar char="-"/>
            </a:pPr>
            <a:r>
              <a:rPr lang="it-IT" sz="2900" dirty="0"/>
              <a:t>possono essere coinvolti ragazzi ed adulti di tutto il mondo;</a:t>
            </a:r>
          </a:p>
          <a:p>
            <a:pPr algn="just">
              <a:lnSpc>
                <a:spcPct val="120000"/>
              </a:lnSpc>
              <a:buFontTx/>
              <a:buChar char="-"/>
            </a:pPr>
            <a:r>
              <a:rPr lang="it-IT" sz="2900" dirty="0"/>
              <a:t>i </a:t>
            </a:r>
            <a:r>
              <a:rPr lang="it-IT" sz="2900" dirty="0" err="1"/>
              <a:t>cyberbulli</a:t>
            </a:r>
            <a:r>
              <a:rPr lang="it-IT" sz="2900" dirty="0"/>
              <a:t> possono essere anonimi e sollecitare la partecipazione di altri "amici" anonimi, in modo che la persona non sappia con chi sta interagendo;</a:t>
            </a:r>
          </a:p>
          <a:p>
            <a:pPr algn="just">
              <a:lnSpc>
                <a:spcPct val="120000"/>
              </a:lnSpc>
              <a:buFontTx/>
              <a:buChar char="-"/>
            </a:pPr>
            <a:r>
              <a:rPr lang="it-IT" sz="2900" dirty="0"/>
              <a:t>il materiale utilizzato per azioni di </a:t>
            </a:r>
            <a:r>
              <a:rPr lang="it-IT" sz="2900" dirty="0" err="1"/>
              <a:t>cyberbullismo</a:t>
            </a:r>
            <a:r>
              <a:rPr lang="it-IT" sz="2900" dirty="0"/>
              <a:t> può essere diffuso in tutto il mondo;</a:t>
            </a:r>
          </a:p>
          <a:p>
            <a:pPr algn="just">
              <a:lnSpc>
                <a:spcPct val="120000"/>
              </a:lnSpc>
              <a:buFontTx/>
              <a:buChar char="-"/>
            </a:pPr>
            <a:r>
              <a:rPr lang="it-IT" sz="2900" dirty="0"/>
              <a:t>le comunicazioni aggressive possono avvenire 24 ore su 24;</a:t>
            </a:r>
          </a:p>
          <a:p>
            <a:pPr algn="just">
              <a:lnSpc>
                <a:spcPct val="120000"/>
              </a:lnSpc>
              <a:buFontTx/>
              <a:buChar char="-"/>
            </a:pPr>
            <a:r>
              <a:rPr lang="it-IT" sz="2900" dirty="0"/>
              <a:t>i </a:t>
            </a:r>
            <a:r>
              <a:rPr lang="it-IT" sz="2900" dirty="0" err="1"/>
              <a:t>cyberbulli</a:t>
            </a:r>
            <a:r>
              <a:rPr lang="it-IT" sz="2900" dirty="0"/>
              <a:t> hanno ampia liberta nel poter fare online ciò che non potrebbero fare nella vita reale;</a:t>
            </a:r>
          </a:p>
          <a:p>
            <a:pPr algn="just">
              <a:lnSpc>
                <a:spcPct val="120000"/>
              </a:lnSpc>
              <a:buFontTx/>
              <a:buChar char="-"/>
            </a:pPr>
            <a:r>
              <a:rPr lang="it-IT" sz="2900" dirty="0"/>
              <a:t>percezione di invisibilità da parte del </a:t>
            </a:r>
            <a:r>
              <a:rPr lang="it-IT" sz="2900" dirty="0" err="1"/>
              <a:t>cyberbullo</a:t>
            </a:r>
            <a:r>
              <a:rPr lang="it-IT" sz="2900" dirty="0"/>
              <a:t> attraverso azioni che si celano dietro la tecnologia;</a:t>
            </a:r>
          </a:p>
          <a:p>
            <a:pPr algn="just">
              <a:lnSpc>
                <a:spcPct val="120000"/>
              </a:lnSpc>
              <a:buFontTx/>
              <a:buChar char="-"/>
            </a:pPr>
            <a:r>
              <a:rPr lang="it-IT" sz="2900" dirty="0"/>
              <a:t>assenza di reazioni visibili da parte della vittima che non consentono al </a:t>
            </a:r>
            <a:r>
              <a:rPr lang="it-IT" sz="2900" dirty="0" err="1"/>
              <a:t>cyberbullo</a:t>
            </a:r>
            <a:r>
              <a:rPr lang="it-IT" sz="2900" dirty="0"/>
              <a:t> di vedere gli effetti delle proprie azioni;</a:t>
            </a:r>
          </a:p>
        </p:txBody>
      </p:sp>
    </p:spTree>
    <p:extLst>
      <p:ext uri="{BB962C8B-B14F-4D97-AF65-F5344CB8AC3E}">
        <p14:creationId xmlns:p14="http://schemas.microsoft.com/office/powerpoint/2010/main" val="42124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normativa</a:t>
            </a:r>
          </a:p>
        </p:txBody>
      </p:sp>
      <p:sp>
        <p:nvSpPr>
          <p:cNvPr id="3" name="Segnaposto contenuto 2"/>
          <p:cNvSpPr>
            <a:spLocks noGrp="1"/>
          </p:cNvSpPr>
          <p:nvPr>
            <p:ph idx="1"/>
          </p:nvPr>
        </p:nvSpPr>
        <p:spPr>
          <a:xfrm>
            <a:off x="838201" y="1825625"/>
            <a:ext cx="10727027" cy="4351338"/>
          </a:xfrm>
        </p:spPr>
        <p:txBody>
          <a:bodyPr/>
          <a:lstStyle/>
          <a:p>
            <a:pPr algn="just"/>
            <a:r>
              <a:rPr lang="it-IT" dirty="0"/>
              <a:t>Non esiste una specifica normativa in materia di bullismo. </a:t>
            </a:r>
          </a:p>
          <a:p>
            <a:pPr algn="just"/>
            <a:r>
              <a:rPr lang="it-IT" dirty="0"/>
              <a:t>E fino al 2017 non esisteva alcuna norma neppure sul </a:t>
            </a:r>
            <a:r>
              <a:rPr lang="it-IT" dirty="0" err="1"/>
              <a:t>cyberbullismo</a:t>
            </a:r>
            <a:r>
              <a:rPr lang="it-IT" dirty="0"/>
              <a:t>.</a:t>
            </a:r>
          </a:p>
          <a:p>
            <a:pPr algn="just"/>
            <a:r>
              <a:rPr lang="it-IT" dirty="0"/>
              <a:t>Nella individuazione delle fattispecie inquadrabili nelle </a:t>
            </a:r>
            <a:r>
              <a:rPr lang="it-IT" dirty="0" err="1"/>
              <a:t>macrocategorie</a:t>
            </a:r>
            <a:r>
              <a:rPr lang="it-IT" dirty="0"/>
              <a:t> del «bullismo» e del «</a:t>
            </a:r>
            <a:r>
              <a:rPr lang="it-IT" dirty="0" err="1"/>
              <a:t>cyberbullismo</a:t>
            </a:r>
            <a:r>
              <a:rPr lang="it-IT" dirty="0"/>
              <a:t>», la giurisprudenza ha sempre fatto riferimento alle norme del codice penale e del codice civile, individuando le responsabilità dei soggetti agenti.</a:t>
            </a:r>
          </a:p>
          <a:p>
            <a:pPr algn="just"/>
            <a:r>
              <a:rPr lang="it-IT" dirty="0"/>
              <a:t>Con la legge n. 71 del 29.05.2017, il Legislatore ha definito l’ambito del solo </a:t>
            </a:r>
            <a:r>
              <a:rPr lang="it-IT" dirty="0" err="1"/>
              <a:t>cyberbullismo</a:t>
            </a:r>
            <a:r>
              <a:rPr lang="it-IT" dirty="0"/>
              <a:t> – fenomeno amplificatosi nel decennio precedente – con l’obiettivo di contrastarne l’ulteriore diffusione in tutte le sue manifestazioni, individuando anche azioni a carattere preventivo sia nella posizione delle vittime sia in quella di responsabili di illeciti.</a:t>
            </a:r>
          </a:p>
          <a:p>
            <a:pPr algn="just"/>
            <a:endParaRPr lang="it-IT" dirty="0"/>
          </a:p>
          <a:p>
            <a:endParaRPr lang="it-IT" dirty="0"/>
          </a:p>
        </p:txBody>
      </p:sp>
    </p:spTree>
    <p:extLst>
      <p:ext uri="{BB962C8B-B14F-4D97-AF65-F5344CB8AC3E}">
        <p14:creationId xmlns:p14="http://schemas.microsoft.com/office/powerpoint/2010/main" val="23762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legge n. 71/2017</a:t>
            </a:r>
          </a:p>
        </p:txBody>
      </p:sp>
      <p:sp>
        <p:nvSpPr>
          <p:cNvPr id="3" name="Segnaposto contenuto 2"/>
          <p:cNvSpPr>
            <a:spLocks noGrp="1"/>
          </p:cNvSpPr>
          <p:nvPr>
            <p:ph sz="half" idx="1"/>
          </p:nvPr>
        </p:nvSpPr>
        <p:spPr/>
        <p:txBody>
          <a:bodyPr>
            <a:normAutofit fontScale="92500"/>
          </a:bodyPr>
          <a:lstStyle/>
          <a:p>
            <a:r>
              <a:rPr lang="it-IT" dirty="0"/>
              <a:t>Art. 1, co. 2:</a:t>
            </a:r>
          </a:p>
          <a:p>
            <a:pPr marL="0" indent="0" algn="just">
              <a:lnSpc>
                <a:spcPct val="150000"/>
              </a:lnSpc>
              <a:buNone/>
            </a:pPr>
            <a:r>
              <a:rPr lang="it-IT" dirty="0"/>
              <a:t>Ai fini della presente legge, per «</a:t>
            </a:r>
            <a:r>
              <a:rPr lang="it-IT" dirty="0" err="1"/>
              <a:t>cyberbullismo</a:t>
            </a:r>
            <a:r>
              <a:rPr lang="it-IT" dirty="0"/>
              <a:t>» si intende qualunque forma di pressione, aggressione, molestia, ricatto, ingiuria, denigrazione, diffamazione, furto </a:t>
            </a:r>
            <a:r>
              <a:rPr lang="it-IT" dirty="0" err="1"/>
              <a:t>d'identita'</a:t>
            </a:r>
            <a:r>
              <a:rPr lang="it-IT" dirty="0"/>
              <a:t>, alterazione, acquisizione illecita, manipolazione, trattamento illecito di dati personali in danno di minorenni, realizzata per via telematica, </a:t>
            </a:r>
            <a:r>
              <a:rPr lang="it-IT" dirty="0" err="1"/>
              <a:t>nonche</a:t>
            </a:r>
            <a:r>
              <a:rPr lang="it-IT" dirty="0"/>
              <a:t>' la diffusione di contenuti on line aventi ad oggetto anche uno o </a:t>
            </a:r>
            <a:r>
              <a:rPr lang="it-IT" dirty="0" err="1"/>
              <a:t>piu'</a:t>
            </a:r>
            <a:r>
              <a:rPr lang="it-IT" dirty="0"/>
              <a:t> componenti della famiglia del minore il cui scopo intenzionale e predominante sia quello di isolare un minore o un gruppo di minori ponendo in atto un serio abuso, un attacco dannoso, o la loro messa in ridicolo. </a:t>
            </a: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29512" y="2472744"/>
            <a:ext cx="3340257" cy="2846231"/>
          </a:xfrm>
        </p:spPr>
      </p:pic>
    </p:spTree>
    <p:extLst>
      <p:ext uri="{BB962C8B-B14F-4D97-AF65-F5344CB8AC3E}">
        <p14:creationId xmlns:p14="http://schemas.microsoft.com/office/powerpoint/2010/main" val="171509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Modalità di segnalazione di situazioni a rischio</a:t>
            </a:r>
          </a:p>
        </p:txBody>
      </p:sp>
      <p:sp>
        <p:nvSpPr>
          <p:cNvPr id="3" name="Segnaposto contenuto 2"/>
          <p:cNvSpPr>
            <a:spLocks noGrp="1"/>
          </p:cNvSpPr>
          <p:nvPr>
            <p:ph idx="1"/>
          </p:nvPr>
        </p:nvSpPr>
        <p:spPr>
          <a:xfrm>
            <a:off x="838201" y="1825625"/>
            <a:ext cx="5845934" cy="4351338"/>
          </a:xfrm>
        </p:spPr>
        <p:txBody>
          <a:bodyPr>
            <a:normAutofit fontScale="92500" lnSpcReduction="10000"/>
          </a:bodyPr>
          <a:lstStyle/>
          <a:p>
            <a:pPr algn="just"/>
            <a:r>
              <a:rPr lang="it-IT" sz="1800" dirty="0"/>
              <a:t>La Legge 71/2017 indica per la prima volta tempi e modalità per richiedere la rimozione di  contenuti ritenuti dannosi per i minori. </a:t>
            </a:r>
          </a:p>
          <a:p>
            <a:pPr algn="just"/>
            <a:r>
              <a:rPr lang="it-IT" sz="1800" dirty="0"/>
              <a:t>L’art.2, infatti, prevede che il minore di quattordici anni,  ovvero il genitore o altro soggetto esercente la responsabilità sul minore che abbia subito un atto di  </a:t>
            </a:r>
            <a:r>
              <a:rPr lang="it-IT" sz="1800" dirty="0" err="1"/>
              <a:t>cyberbullismo</a:t>
            </a:r>
            <a:r>
              <a:rPr lang="it-IT" sz="1800" dirty="0"/>
              <a:t>, può inoltrare un'istanza per l'oscuramento, la rimozione o il blocco di qualsiasi dato personale del minore, diffuso nella rete al titolare del trattamento, al gestore del sito internet, al gestore del social media</a:t>
            </a:r>
          </a:p>
          <a:p>
            <a:pPr algn="just"/>
            <a:endParaRPr lang="it-IT" dirty="0"/>
          </a:p>
          <a:p>
            <a:endParaRPr lang="it-IT" dirty="0"/>
          </a:p>
        </p:txBody>
      </p:sp>
    </p:spTree>
    <p:extLst>
      <p:ext uri="{BB962C8B-B14F-4D97-AF65-F5344CB8AC3E}">
        <p14:creationId xmlns:p14="http://schemas.microsoft.com/office/powerpoint/2010/main" val="416418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Azioni mirate</a:t>
            </a:r>
          </a:p>
        </p:txBody>
      </p:sp>
      <p:sp>
        <p:nvSpPr>
          <p:cNvPr id="3" name="Segnaposto contenuto 2"/>
          <p:cNvSpPr>
            <a:spLocks noGrp="1"/>
          </p:cNvSpPr>
          <p:nvPr>
            <p:ph sz="half" idx="1"/>
          </p:nvPr>
        </p:nvSpPr>
        <p:spPr/>
        <p:txBody>
          <a:bodyPr>
            <a:normAutofit/>
          </a:bodyPr>
          <a:lstStyle/>
          <a:p>
            <a:pPr marL="0" indent="0" algn="just">
              <a:buNone/>
            </a:pPr>
            <a:endParaRPr lang="it-IT" dirty="0"/>
          </a:p>
          <a:p>
            <a:pPr marL="0" indent="0">
              <a:buNone/>
            </a:pPr>
            <a:endParaRPr lang="it-IT" dirty="0"/>
          </a:p>
        </p:txBody>
      </p:sp>
      <p:sp>
        <p:nvSpPr>
          <p:cNvPr id="4" name="Segnaposto contenuto 3"/>
          <p:cNvSpPr>
            <a:spLocks noGrp="1"/>
          </p:cNvSpPr>
          <p:nvPr>
            <p:ph sz="half" idx="2"/>
          </p:nvPr>
        </p:nvSpPr>
        <p:spPr/>
        <p:txBody>
          <a:bodyPr>
            <a:normAutofit/>
          </a:bodyPr>
          <a:lstStyle/>
          <a:p>
            <a:pPr marL="0" indent="0" algn="just">
              <a:buNone/>
            </a:pPr>
            <a:r>
              <a:rPr lang="it-IT" dirty="0"/>
              <a:t>La L. 71/2017, all’art. 5 prevede che, nell’ambito della promozione degli interventi finalizzati ad assicurare la qualità dei processi formativi e la collaborazione delle risorse culturali, professionali, sociali del territorio, il dirigente scolastico definisca le linee di indirizzo del Piano Triennale dell’Offerta Formativa (PTOF) e del Patto di corresponsabilità (D.P.R. 235/07) affinché contemplino misure specificatamente dedicate alla prevenzione del </a:t>
            </a:r>
            <a:r>
              <a:rPr lang="it-IT" dirty="0" err="1"/>
              <a:t>cyberbullismo</a:t>
            </a:r>
            <a:r>
              <a:rPr lang="it-IT" dirty="0"/>
              <a:t>.</a:t>
            </a:r>
          </a:p>
          <a:p>
            <a:pPr marL="0" indent="0" algn="just">
              <a:buNone/>
            </a:pPr>
            <a:r>
              <a:rPr lang="it-IT" dirty="0"/>
              <a:t>- E’ auspicabile che il dirigente scolastico attivi specifiche intese con i servizi territoriali (servizi della salute, servizi sociali, forze dell’ordine, servizi minorili dell’amministrazione della Giustizia) in grado di fornire supporto specializzato e continuativo ai minori coinvolti ove la scuola non disponga di adeguate risorse.</a:t>
            </a:r>
          </a:p>
          <a:p>
            <a:pPr marL="0" indent="0" algn="just">
              <a:buNone/>
            </a:pPr>
            <a:r>
              <a:rPr lang="it-IT" dirty="0"/>
              <a:t>- Individuazione di un docente referente con il compito di coordinare le iniziative di contrasto e prevenzione del </a:t>
            </a:r>
            <a:r>
              <a:rPr lang="it-IT" dirty="0" err="1"/>
              <a:t>cyberbullismo</a:t>
            </a:r>
            <a:r>
              <a:rPr lang="it-IT" dirty="0"/>
              <a:t>.</a:t>
            </a:r>
          </a:p>
        </p:txBody>
      </p:sp>
      <p:pic>
        <p:nvPicPr>
          <p:cNvPr id="6" name="Immagine 5"/>
          <p:cNvPicPr>
            <a:picLocks noChangeAspect="1"/>
          </p:cNvPicPr>
          <p:nvPr/>
        </p:nvPicPr>
        <p:blipFill>
          <a:blip r:embed="rId2"/>
          <a:stretch>
            <a:fillRect/>
          </a:stretch>
        </p:blipFill>
        <p:spPr>
          <a:xfrm>
            <a:off x="3400023" y="4108361"/>
            <a:ext cx="2117970" cy="2202286"/>
          </a:xfrm>
          <a:prstGeom prst="rect">
            <a:avLst/>
          </a:prstGeom>
        </p:spPr>
      </p:pic>
      <p:pic>
        <p:nvPicPr>
          <p:cNvPr id="7" name="Immagine 6"/>
          <p:cNvPicPr>
            <a:picLocks noChangeAspect="1"/>
          </p:cNvPicPr>
          <p:nvPr/>
        </p:nvPicPr>
        <p:blipFill>
          <a:blip r:embed="rId3"/>
          <a:stretch>
            <a:fillRect/>
          </a:stretch>
        </p:blipFill>
        <p:spPr>
          <a:xfrm>
            <a:off x="838201" y="1935050"/>
            <a:ext cx="2214092" cy="2456645"/>
          </a:xfrm>
          <a:prstGeom prst="rect">
            <a:avLst/>
          </a:prstGeom>
        </p:spPr>
      </p:pic>
    </p:spTree>
    <p:extLst>
      <p:ext uri="{BB962C8B-B14F-4D97-AF65-F5344CB8AC3E}">
        <p14:creationId xmlns:p14="http://schemas.microsoft.com/office/powerpoint/2010/main" val="4164298401"/>
      </p:ext>
    </p:extLst>
  </p:cSld>
  <p:clrMapOvr>
    <a:masterClrMapping/>
  </p:clrMapOvr>
</p:sld>
</file>

<file path=ppt/theme/theme1.xml><?xml version="1.0" encoding="utf-8"?>
<a:theme xmlns:a="http://schemas.openxmlformats.org/drawingml/2006/main" name="Welcome to PowerPoint_TP1029239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AF3C2725-E792-40C4-98FD-562AC06C582F}" vid="{94A984C3-3099-431C-9D91-059FD31E71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Introduzione a PowerPoint</Template>
  <TotalTime>0</TotalTime>
  <Words>2411</Words>
  <Application>Microsoft Office PowerPoint</Application>
  <PresentationFormat>Widescreen</PresentationFormat>
  <Paragraphs>92</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Segoe UI</vt:lpstr>
      <vt:lpstr>Segoe UI Light</vt:lpstr>
      <vt:lpstr>Welcome to PowerPoint_TP102923943</vt:lpstr>
      <vt:lpstr>Bullismo  e  Cyberbullismo</vt:lpstr>
      <vt:lpstr>Bullismo e Cyberbullismo</vt:lpstr>
      <vt:lpstr>Caratteristiche generali</vt:lpstr>
      <vt:lpstr>Cyberbullismo</vt:lpstr>
      <vt:lpstr>Bullismo e Cyberbullismo: differenze</vt:lpstr>
      <vt:lpstr>La normativa</vt:lpstr>
      <vt:lpstr>La legge n. 71/2017</vt:lpstr>
      <vt:lpstr>Modalità di segnalazione di situazioni a rischio</vt:lpstr>
      <vt:lpstr>Azioni mirate</vt:lpstr>
      <vt:lpstr>L’ Ammonimento: art. 7 Legge 71/2017</vt:lpstr>
      <vt:lpstr>Le responsabilità</vt:lpstr>
      <vt:lpstr>Il Bullo: responsabilità penale e civile</vt:lpstr>
      <vt:lpstr>Presentazione standard di PowerPoint</vt:lpstr>
      <vt:lpstr>La responsabilità dei genitori</vt:lpstr>
      <vt:lpstr>La responsabilità dei docenti</vt:lpstr>
      <vt:lpstr>La responsabilità civile dei docenti</vt:lpstr>
      <vt:lpstr>L’Istituto: la culpa in organizzando</vt:lpstr>
      <vt:lpstr>I danni risarcibili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2018-10-10T07:31:14Z</dcterms:created>
  <dcterms:modified xsi:type="dcterms:W3CDTF">2020-03-02T07:22:47Z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