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71" r:id="rId6"/>
    <p:sldId id="267" r:id="rId7"/>
    <p:sldId id="259" r:id="rId8"/>
    <p:sldId id="266" r:id="rId9"/>
    <p:sldId id="272" r:id="rId10"/>
    <p:sldId id="273" r:id="rId11"/>
    <p:sldId id="261" r:id="rId12"/>
    <p:sldId id="262" r:id="rId13"/>
    <p:sldId id="263" r:id="rId14"/>
    <p:sldId id="279" r:id="rId15"/>
    <p:sldId id="264" r:id="rId16"/>
    <p:sldId id="265" r:id="rId17"/>
    <p:sldId id="280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00" autoAdjust="0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16101" y="1222828"/>
            <a:ext cx="5712178" cy="1415143"/>
          </a:xfrm>
        </p:spPr>
        <p:txBody>
          <a:bodyPr>
            <a:noAutofit/>
          </a:bodyPr>
          <a:lstStyle/>
          <a:p>
            <a:r>
              <a:rPr lang="it-IT" sz="2800" b="1" dirty="0"/>
              <a:t>Nessuno nasce bullo: </a:t>
            </a:r>
            <a:br>
              <a:rPr lang="it-IT" sz="2800" b="1" dirty="0"/>
            </a:br>
            <a:r>
              <a:rPr lang="it-IT" sz="2800" b="1" dirty="0"/>
              <a:t>il ruolo del disimpegno morale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27200" y="4426856"/>
            <a:ext cx="5712179" cy="833765"/>
          </a:xfrm>
        </p:spPr>
        <p:txBody>
          <a:bodyPr>
            <a:normAutofit lnSpcReduction="10000"/>
          </a:bodyPr>
          <a:lstStyle/>
          <a:p>
            <a:r>
              <a:rPr lang="it-IT" i="1" dirty="0"/>
              <a:t>Rosy Paparella</a:t>
            </a:r>
          </a:p>
          <a:p>
            <a:r>
              <a:rPr lang="it-IT" i="1" dirty="0"/>
              <a:t>Formatrice esperta dei diritti dell’infanzia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2667000"/>
            <a:ext cx="1828799" cy="175985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9408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 ancora 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L’attribuzione di colpa alla vittima: (Se lo merita!)</a:t>
            </a:r>
          </a:p>
          <a:p>
            <a:r>
              <a:rPr lang="it-IT" dirty="0"/>
              <a:t>Il confronto vantaggioso: (“Non ho fatto nulla di male, invece quello che è successo nell’altra classe…</a:t>
            </a:r>
            <a:r>
              <a:rPr lang="it-IT"/>
              <a:t>!”</a:t>
            </a:r>
            <a:endParaRPr lang="it-IT" dirty="0"/>
          </a:p>
        </p:txBody>
      </p:sp>
      <p:pic>
        <p:nvPicPr>
          <p:cNvPr id="5" name="Segnaposto contenuto 4" descr="disimpegno morale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3" r="20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872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-60000">
            <a:off x="1083221" y="976665"/>
            <a:ext cx="3063240" cy="929175"/>
          </a:xfrm>
        </p:spPr>
        <p:txBody>
          <a:bodyPr>
            <a:normAutofit/>
          </a:bodyPr>
          <a:lstStyle/>
          <a:p>
            <a:r>
              <a:rPr lang="it-IT" dirty="0"/>
              <a:t>Cosa porta un bullo al disimpegno?</a:t>
            </a:r>
          </a:p>
        </p:txBody>
      </p:sp>
      <p:pic>
        <p:nvPicPr>
          <p:cNvPr id="5" name="Segnaposto immagine 4" descr="bullo-potenza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8" r="17028"/>
          <a:stretch>
            <a:fillRect/>
          </a:stretch>
        </p:blipFill>
        <p:spPr>
          <a:xfrm rot="60000">
            <a:off x="4672135" y="1206949"/>
            <a:ext cx="3329840" cy="4539412"/>
          </a:xfrm>
        </p:spPr>
      </p:pic>
      <p:sp>
        <p:nvSpPr>
          <p:cNvPr id="3" name="Segnaposto contenuto 2"/>
          <p:cNvSpPr>
            <a:spLocks noGrp="1"/>
          </p:cNvSpPr>
          <p:nvPr>
            <p:ph type="body" sz="half" idx="2"/>
          </p:nvPr>
        </p:nvSpPr>
        <p:spPr>
          <a:xfrm rot="-60000">
            <a:off x="1140154" y="2247133"/>
            <a:ext cx="3044952" cy="3477116"/>
          </a:xfrm>
        </p:spPr>
        <p:txBody>
          <a:bodyPr>
            <a:normAutofit/>
          </a:bodyPr>
          <a:lstStyle/>
          <a:p>
            <a:r>
              <a:rPr lang="it-IT" b="1" dirty="0"/>
              <a:t>Il Piacere</a:t>
            </a:r>
          </a:p>
          <a:p>
            <a:r>
              <a:rPr lang="it-IT" b="1" dirty="0"/>
              <a:t>La popolarità, l’essere considerato potente</a:t>
            </a:r>
          </a:p>
          <a:p>
            <a:r>
              <a:rPr lang="it-IT" b="1" dirty="0"/>
              <a:t>Il disimpegno morale è più spiccato nei maschi e in coloro che sono percepiti popolari o che hanno bassa preferenza sociale. Si tratta di meccanismi che tendono a essere appresi nel contesto sociale e a diffondersi nelle reti amicali (Caravita, </a:t>
            </a:r>
            <a:r>
              <a:rPr lang="it-IT" b="1" dirty="0" err="1"/>
              <a:t>Salmivalli</a:t>
            </a:r>
            <a:r>
              <a:rPr lang="it-IT" b="1" dirty="0"/>
              <a:t>, Di </a:t>
            </a:r>
            <a:r>
              <a:rPr lang="it-IT" b="1" dirty="0" err="1"/>
              <a:t>Blasio</a:t>
            </a:r>
            <a:r>
              <a:rPr lang="it-IT" b="1" dirty="0"/>
              <a:t>- 2009)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46912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Questo in misura diversa vale anche per i sostenitori del bullo</a:t>
            </a:r>
          </a:p>
        </p:txBody>
      </p:sp>
      <p:pic>
        <p:nvPicPr>
          <p:cNvPr id="11" name="Segnaposto contenuto 10" descr="cyberbulli-al-tappeto-gruppo-p41-conscritte-bis-632x37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" b="15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89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Paradossale ma bulli e vittime si somigliano</a:t>
            </a: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70" y="2781421"/>
            <a:ext cx="3423129" cy="2278520"/>
          </a:xfrm>
        </p:spPr>
      </p:pic>
      <p:sp>
        <p:nvSpPr>
          <p:cNvPr id="11" name="Segnaposto contenuto 10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In particolare nella scuola primaria ciò che porta a disimpegnarsi, a giustificare la prepotenza è la bassa preferenza sociale, il sentirsi isolato, escluso (</a:t>
            </a:r>
            <a:r>
              <a:rPr lang="it-IT" i="1" dirty="0" err="1"/>
              <a:t>Donghi</a:t>
            </a:r>
            <a:r>
              <a:rPr lang="it-IT" i="1" dirty="0"/>
              <a:t> E.” Il disimpegno morale in rapporto al bullismo”- Milano Università. Cattolica, 2011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887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vittime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Soggetti più ansiosi, deboli o insicuri </a:t>
            </a:r>
          </a:p>
          <a:p>
            <a:r>
              <a:rPr lang="it-IT" dirty="0"/>
              <a:t>Sensibili, prudenti, tranquilli, fragili, timorosi e con bassa autostima</a:t>
            </a:r>
          </a:p>
          <a:p>
            <a:r>
              <a:rPr lang="it-IT" dirty="0"/>
              <a:t>Tendono a isolarsi, non sanno bene come difendersi</a:t>
            </a:r>
          </a:p>
          <a:p>
            <a:r>
              <a:rPr lang="it-IT" dirty="0"/>
              <a:t>A volte sono poco abili negli sport</a:t>
            </a:r>
          </a:p>
          <a:p>
            <a:r>
              <a:rPr lang="it-IT" dirty="0"/>
              <a:t>Si confidano poco con altri, tendono a assumere la responsabilità del problema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4226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Influenze degli stili educativi familiari e del contesto sociale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Atteggiamenti emotivi dei genitori caratterizzati da mancanza di calore possono sviluppare ostilità verso l’ambiente</a:t>
            </a:r>
          </a:p>
          <a:p>
            <a:r>
              <a:rPr lang="it-IT" dirty="0"/>
              <a:t>Genitori permissivi stentano a porre dei limiti chiari ai comportamenti aggressivi del bambino</a:t>
            </a:r>
          </a:p>
          <a:p>
            <a:r>
              <a:rPr lang="it-IT" dirty="0"/>
              <a:t>L’uso coercitivo del potere da parte di un genitore:  violenza chiama violenza</a:t>
            </a:r>
          </a:p>
          <a:p>
            <a:r>
              <a:rPr lang="it-IT" dirty="0"/>
              <a:t>AMORE, CALORE AFFETTIVO, CHIARA INDIVIDUAZIONE DEI LIMITI PROMUOVONO LO SVILUPPO DI BAMBINI AUTONOMI E CAPACI DI RELAZIONI SANE CON GLI ALTRI</a:t>
            </a:r>
          </a:p>
        </p:txBody>
      </p:sp>
    </p:spTree>
    <p:extLst>
      <p:ext uri="{BB962C8B-B14F-4D97-AF65-F5344CB8AC3E}">
        <p14:creationId xmlns:p14="http://schemas.microsoft.com/office/powerpoint/2010/main" val="884820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Prevenire bullismo e </a:t>
            </a:r>
            <a:r>
              <a:rPr lang="it-IT" sz="3200" dirty="0" err="1"/>
              <a:t>cyberbullismo</a:t>
            </a:r>
            <a:r>
              <a:rPr lang="it-IT" sz="3200" dirty="0"/>
              <a:t> nei contesti educativi e scolastici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Prestare attenzione alle dinamiche affettive dei singoli e del gruppo</a:t>
            </a:r>
          </a:p>
          <a:p>
            <a:r>
              <a:rPr lang="it-IT" dirty="0"/>
              <a:t>Avere cura del clima relazionale</a:t>
            </a:r>
          </a:p>
          <a:p>
            <a:r>
              <a:rPr lang="it-IT" dirty="0"/>
              <a:t>Prevedere percorsi di sostegno alle vittime, certo, ma anche mirare a smuovere le competenze empatiche del bullo e a facilitare la condivisione di regole morali</a:t>
            </a:r>
          </a:p>
          <a:p>
            <a:endParaRPr lang="it-IT" dirty="0"/>
          </a:p>
        </p:txBody>
      </p:sp>
      <p:pic>
        <p:nvPicPr>
          <p:cNvPr id="6" name="Segnaposto contenuto 5" descr="Connessioni o relazioni.jpg"/>
          <p:cNvPicPr>
            <a:picLocks noGrp="1" noChangeAspect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r="166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930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Alcune strategie possibili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 PREVENZIONE: </a:t>
            </a:r>
          </a:p>
          <a:p>
            <a:pPr marL="0" indent="0">
              <a:buNone/>
            </a:pPr>
            <a:r>
              <a:rPr lang="it-IT" dirty="0"/>
              <a:t>Percorsi sullo sviluppo di alcune life </a:t>
            </a:r>
            <a:r>
              <a:rPr lang="it-IT" dirty="0" err="1"/>
              <a:t>skills</a:t>
            </a:r>
            <a:r>
              <a:rPr lang="it-IT" dirty="0"/>
              <a:t>, in particolare quelle relative a: comunicazione, rifiuto, assertività, empatia, gestione delle emozioni, locus of control e Peer education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it-IT" dirty="0"/>
              <a:t>Presa in carico rispetto a episodi già avvenuti o in corso:</a:t>
            </a:r>
          </a:p>
          <a:p>
            <a:pPr>
              <a:buFontTx/>
              <a:buChar char="-"/>
            </a:pPr>
            <a:r>
              <a:rPr lang="it-IT" dirty="0"/>
              <a:t>Training all’assertività e sostegno per la vittima</a:t>
            </a:r>
          </a:p>
          <a:p>
            <a:pPr>
              <a:buFontTx/>
              <a:buChar char="-"/>
            </a:pPr>
            <a:r>
              <a:rPr lang="it-IT" dirty="0"/>
              <a:t>-analisi delle dinamiche di gruppo e coinvolgimento del gruppo classe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5111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 approfondire</a:t>
            </a:r>
          </a:p>
        </p:txBody>
      </p:sp>
      <p:pic>
        <p:nvPicPr>
          <p:cNvPr id="5" name="Segnaposto contenuto 4" descr="IMG-985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8" b="15298"/>
          <a:stretch>
            <a:fillRect/>
          </a:stretch>
        </p:blipFill>
        <p:spPr>
          <a:xfrm>
            <a:off x="914400" y="1879600"/>
            <a:ext cx="3581400" cy="4246563"/>
          </a:xfrm>
          <a:prstGeom prst="rect">
            <a:avLst/>
          </a:prstGeom>
        </p:spPr>
      </p:pic>
      <p:pic>
        <p:nvPicPr>
          <p:cNvPr id="6" name="Segnaposto contenuto 5" descr="IMG-985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7" b="16547"/>
          <a:stretch>
            <a:fillRect/>
          </a:stretch>
        </p:blipFill>
        <p:spPr>
          <a:xfrm>
            <a:off x="4648200" y="1879600"/>
            <a:ext cx="3670300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0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Alcune pietre miliari negli studi in Italia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7" y="1600200"/>
            <a:ext cx="3125606" cy="4525963"/>
          </a:xfrm>
          <a:prstGeom prst="rect">
            <a:avLst/>
          </a:prstGeom>
        </p:spPr>
      </p:pic>
      <p:pic>
        <p:nvPicPr>
          <p:cNvPr id="6" name="Segnaposto contenuto 5" descr="IMG-9855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1154"/>
          <a:stretch>
            <a:fillRect/>
          </a:stretch>
        </p:blipFill>
        <p:spPr>
          <a:xfrm>
            <a:off x="4648200" y="16002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2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gap generazionale </a:t>
            </a:r>
            <a:br>
              <a:rPr lang="it-IT" dirty="0"/>
            </a:br>
            <a:r>
              <a:rPr lang="it-IT" dirty="0"/>
              <a:t>ha il suo peso </a:t>
            </a:r>
          </a:p>
        </p:txBody>
      </p:sp>
      <p:pic>
        <p:nvPicPr>
          <p:cNvPr id="4" name="Segnaposto contenuto 3" descr="vintage social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8863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9" y="1417638"/>
            <a:ext cx="3108141" cy="4708525"/>
          </a:xfrm>
          <a:prstGeom prst="rect">
            <a:avLst/>
          </a:prstGeo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1" y="1970809"/>
            <a:ext cx="2997200" cy="39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7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Da ieri a oggi ricerche in Puglia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9" name="Segnaposto contenuto 8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84" y="1600200"/>
            <a:ext cx="327603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9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b="1" dirty="0"/>
              <a:t>Differenze generazionali, i maghi del marketing ne sanno molto più degli educatori</a:t>
            </a:r>
            <a:r>
              <a:rPr lang="it-IT" sz="3100" dirty="0"/>
              <a:t>!</a:t>
            </a:r>
          </a:p>
        </p:txBody>
      </p:sp>
      <p:pic>
        <p:nvPicPr>
          <p:cNvPr id="7" name="Segnaposto contenuto 6" descr="Generazioni in successione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r="1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810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ma le radici sono più complesse e profonde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Tanto è vero che spesso il </a:t>
            </a:r>
            <a:r>
              <a:rPr lang="it-IT" dirty="0" err="1"/>
              <a:t>cyberbullismo</a:t>
            </a:r>
            <a:r>
              <a:rPr lang="it-IT" dirty="0"/>
              <a:t> è una prosecuzione del bullismo tradizionale</a:t>
            </a:r>
          </a:p>
          <a:p>
            <a:r>
              <a:rPr lang="it-IT" dirty="0"/>
              <a:t>Le tecnologie amplificano le sensazioni di potere e di “invincibilità”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Segnaposto contenuto 4" descr="Bullismo fotografico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1" r="28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184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generazione </a:t>
            </a:r>
            <a:r>
              <a:rPr lang="it-IT" dirty="0" err="1"/>
              <a:t>Z</a:t>
            </a:r>
            <a:r>
              <a:rPr lang="it-IT" dirty="0"/>
              <a:t>…i nostri alunni di oggi!</a:t>
            </a:r>
          </a:p>
        </p:txBody>
      </p:sp>
      <p:pic>
        <p:nvPicPr>
          <p:cNvPr id="6" name="Segnaposto contenuto 5" descr="Generazione Z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" r="5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9850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Bullismo-</a:t>
            </a:r>
            <a:r>
              <a:rPr lang="it-IT" sz="3200" dirty="0" err="1"/>
              <a:t>Cyberbullismo</a:t>
            </a:r>
            <a:endParaRPr lang="it-IT" sz="3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2642615"/>
            <a:ext cx="3200400" cy="256032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63440" y="1828800"/>
            <a:ext cx="3200400" cy="3895725"/>
          </a:xfrm>
        </p:spPr>
        <p:txBody>
          <a:bodyPr>
            <a:normAutofit fontScale="92500"/>
          </a:bodyPr>
          <a:lstStyle/>
          <a:p>
            <a:r>
              <a:rPr lang="it-IT" dirty="0"/>
              <a:t>I bulli sono compagni, comunque persone fisiche</a:t>
            </a:r>
          </a:p>
          <a:p>
            <a:r>
              <a:rPr lang="it-IT" dirty="0"/>
              <a:t>I </a:t>
            </a:r>
            <a:r>
              <a:rPr lang="it-IT" dirty="0" err="1"/>
              <a:t>cyberbulli</a:t>
            </a:r>
            <a:r>
              <a:rPr lang="it-IT" dirty="0"/>
              <a:t> possono essere anonimi</a:t>
            </a:r>
          </a:p>
          <a:p>
            <a:r>
              <a:rPr lang="it-IT" dirty="0"/>
              <a:t>Le prepotenze nel bullismo avvengono in spazi-tempi definiti</a:t>
            </a:r>
          </a:p>
          <a:p>
            <a:r>
              <a:rPr lang="it-IT" dirty="0"/>
              <a:t>Nel </a:t>
            </a:r>
            <a:r>
              <a:rPr lang="it-IT" dirty="0" err="1"/>
              <a:t>cyberbullismo</a:t>
            </a:r>
            <a:r>
              <a:rPr lang="it-IT" dirty="0"/>
              <a:t> ovunque e h 24</a:t>
            </a:r>
          </a:p>
        </p:txBody>
      </p:sp>
    </p:spTree>
    <p:extLst>
      <p:ext uri="{BB962C8B-B14F-4D97-AF65-F5344CB8AC3E}">
        <p14:creationId xmlns:p14="http://schemas.microsoft.com/office/powerpoint/2010/main" val="171261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Il disimpegno morale </a:t>
            </a:r>
            <a:r>
              <a:rPr lang="it-IT" dirty="0" err="1"/>
              <a:t>deumanizza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48" y="3015995"/>
            <a:ext cx="3200400" cy="1813560"/>
          </a:xfrm>
        </p:spPr>
      </p:pic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endParaRPr lang="it-IT" dirty="0"/>
          </a:p>
          <a:p>
            <a:r>
              <a:rPr lang="it-IT" dirty="0"/>
              <a:t>Bandura nel 1986 ha postulato il disimpegno morale come processo che mette al riparo il bullo da sentimenti di colpa, vergogna, svalutazione di </a:t>
            </a:r>
            <a:r>
              <a:rPr lang="it-IT" dirty="0" err="1"/>
              <a:t>sè</a:t>
            </a:r>
            <a:endParaRPr lang="it-IT" dirty="0"/>
          </a:p>
          <a:p>
            <a:endParaRPr lang="it-IT" dirty="0"/>
          </a:p>
          <a:p>
            <a:r>
              <a:rPr lang="it-IT" dirty="0"/>
              <a:t> Nei </a:t>
            </a:r>
            <a:r>
              <a:rPr lang="it-IT" dirty="0" err="1"/>
              <a:t>cyberbulli</a:t>
            </a:r>
            <a:r>
              <a:rPr lang="it-IT" dirty="0"/>
              <a:t> il disimpegno morale (Bandura- 1986) può essere facilitato dall’assenza della relazione diretta</a:t>
            </a:r>
          </a:p>
        </p:txBody>
      </p:sp>
    </p:spTree>
    <p:extLst>
      <p:ext uri="{BB962C8B-B14F-4D97-AF65-F5344CB8AC3E}">
        <p14:creationId xmlns:p14="http://schemas.microsoft.com/office/powerpoint/2010/main" val="2496571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disimpegno morale deumanizzazio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2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si manifesta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Principalmente attraverso l’autogiustificazione eufemistica (“Era solo uno scherzo!”)</a:t>
            </a:r>
          </a:p>
          <a:p>
            <a:r>
              <a:rPr lang="it-IT" dirty="0"/>
              <a:t>La deresponsabilizzazione ( si attribuisce al gruppo: “Non sono stato solo io!”)</a:t>
            </a:r>
          </a:p>
          <a:p>
            <a:r>
              <a:rPr lang="it-IT" dirty="0"/>
              <a:t>Minimizzazione o distorsione delle conseguenze : (“Non è tanto grave!”)</a:t>
            </a:r>
          </a:p>
          <a:p>
            <a:r>
              <a:rPr lang="it-IT" dirty="0" err="1"/>
              <a:t>Deumanizzazione</a:t>
            </a:r>
            <a:r>
              <a:rPr lang="it-IT" dirty="0"/>
              <a:t> della vittima, cui viene attribuita la colpa e che è </a:t>
            </a:r>
            <a:r>
              <a:rPr lang="it-IT" dirty="0" err="1"/>
              <a:t>omunque</a:t>
            </a:r>
            <a:r>
              <a:rPr lang="it-IT" dirty="0"/>
              <a:t> considerata inferiore e priva di dignità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8156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Puntina.thmx</Template>
  <TotalTime>253</TotalTime>
  <Words>635</Words>
  <Application>Microsoft Office PowerPoint</Application>
  <PresentationFormat>Presentazione su schermo (4:3)</PresentationFormat>
  <Paragraphs>62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Brush Script MT</vt:lpstr>
      <vt:lpstr>Constantia</vt:lpstr>
      <vt:lpstr>Franklin Gothic Book</vt:lpstr>
      <vt:lpstr>Rage Italic</vt:lpstr>
      <vt:lpstr>Puntina</vt:lpstr>
      <vt:lpstr>Nessuno nasce bullo:  il ruolo del disimpegno morale</vt:lpstr>
      <vt:lpstr>Il gap generazionale  ha il suo peso </vt:lpstr>
      <vt:lpstr>Differenze generazionali, i maghi del marketing ne sanno molto più degli educatori!</vt:lpstr>
      <vt:lpstr>ma le radici sono più complesse e profonde</vt:lpstr>
      <vt:lpstr>La generazione Z…i nostri alunni di oggi!</vt:lpstr>
      <vt:lpstr>Bullismo-Cyberbullismo</vt:lpstr>
      <vt:lpstr>Il disimpegno morale deumanizza</vt:lpstr>
      <vt:lpstr>Presentazione standard di PowerPoint</vt:lpstr>
      <vt:lpstr>Come si manifesta</vt:lpstr>
      <vt:lpstr>E ancora …</vt:lpstr>
      <vt:lpstr>Cosa porta un bullo al disimpegno?</vt:lpstr>
      <vt:lpstr>Questo in misura diversa vale anche per i sostenitori del bullo</vt:lpstr>
      <vt:lpstr>Paradossale ma bulli e vittime si somigliano</vt:lpstr>
      <vt:lpstr>Le vittime</vt:lpstr>
      <vt:lpstr>Influenze degli stili educativi familiari e del contesto sociale</vt:lpstr>
      <vt:lpstr>Prevenire bullismo e cyberbullismo nei contesti educativi e scolastici</vt:lpstr>
      <vt:lpstr>Alcune strategie possibili</vt:lpstr>
      <vt:lpstr>Per approfondire</vt:lpstr>
      <vt:lpstr>Alcune pietre miliari negli studi in Italia</vt:lpstr>
      <vt:lpstr>Presentazione standard di PowerPoint</vt:lpstr>
      <vt:lpstr>Da ieri a oggi ricerche in Puglia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Nessuno nasce bullo: bullismo, scuola e famiglia</dc:title>
  <dc:creator>MacBookPro</dc:creator>
  <cp:lastModifiedBy>Alessandra</cp:lastModifiedBy>
  <cp:revision>23</cp:revision>
  <dcterms:created xsi:type="dcterms:W3CDTF">2017-11-20T20:06:36Z</dcterms:created>
  <dcterms:modified xsi:type="dcterms:W3CDTF">2020-03-02T07:20:59Z</dcterms:modified>
</cp:coreProperties>
</file>