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5" r:id="rId4"/>
  </p:sldMasterIdLst>
  <p:notesMasterIdLst>
    <p:notesMasterId r:id="rId22"/>
  </p:notesMasterIdLst>
  <p:handoutMasterIdLst>
    <p:handoutMasterId r:id="rId23"/>
  </p:handoutMasterIdLst>
  <p:sldIdLst>
    <p:sldId id="258" r:id="rId5"/>
    <p:sldId id="259" r:id="rId6"/>
    <p:sldId id="273" r:id="rId7"/>
    <p:sldId id="272" r:id="rId8"/>
    <p:sldId id="267" r:id="rId9"/>
    <p:sldId id="262" r:id="rId10"/>
    <p:sldId id="264" r:id="rId11"/>
    <p:sldId id="265" r:id="rId12"/>
    <p:sldId id="266" r:id="rId13"/>
    <p:sldId id="268" r:id="rId14"/>
    <p:sldId id="269" r:id="rId15"/>
    <p:sldId id="270" r:id="rId16"/>
    <p:sldId id="274" r:id="rId17"/>
    <p:sldId id="271" r:id="rId18"/>
    <p:sldId id="275" r:id="rId19"/>
    <p:sldId id="276" r:id="rId20"/>
    <p:sldId id="277" r:id="rId2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50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96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5" d="100"/>
          <a:sy n="85" d="100"/>
        </p:scale>
        <p:origin x="300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18287A6-646C-4B5A-9B97-663E87B7D902}" type="datetime1">
              <a:rPr lang="it-IT" smtClean="0"/>
              <a:t>17/06/2018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26E42EF-B2A2-4428-A098-E6934E2840B8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266190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62C86D9-5033-41A4-A849-B25958B63343}" type="datetime1">
              <a:rPr lang="it-IT" noProof="0" smtClean="0"/>
              <a:t>17/06/2018</a:t>
            </a:fld>
            <a:endParaRPr lang="it-IT" noProof="0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23716F0-385D-4F6E-BE54-A09D410D24C2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834262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23716F0-385D-4F6E-BE54-A09D410D24C2}" type="slidenum">
              <a:rPr lang="it-IT" smtClean="0"/>
              <a:t>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56846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90D70E-8924-478E-8BC8-2BFB242266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908D447-61D8-4B35-BEC1-ABBFFAF24B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3A7EFEE-3486-4ACB-BAD2-716975ED1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CFFFCE0-BE28-4C49-8FB0-6AC30E3D5DD4}" type="datetime1">
              <a:rPr lang="it-IT" noProof="0" smtClean="0"/>
              <a:t>17/06/2018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98A7293-4688-4E97-A628-A7FB8BF6A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 noProof="0"/>
              <a:t>Aggiungere un piè di pagina</a:t>
            </a:r>
            <a:endParaRPr lang="it-IT" noProof="0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D181582-4B0A-4ECD-9553-3DDCE778F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37752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0418BD-C6D7-4B06-979F-A35226E67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B605639-A168-4828-BE47-F78B81313F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FEAA46A-714B-48E3-9D72-6B71D5A9D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FF07EE5-B6FC-4568-90ED-B5595B394C8F}" type="datetime1">
              <a:rPr lang="it-IT" noProof="0" smtClean="0"/>
              <a:t>17/06/2018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6BFF492-A0D9-49BC-BAE4-7CD2462D9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 noProof="0"/>
              <a:t>Aggiungere un piè di pagina</a:t>
            </a:r>
            <a:endParaRPr lang="it-IT" noProof="0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509F73B-A3F7-4397-9F58-038EF9929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3398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B81475E-20C6-4DB0-A25E-8BE07CCB07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3EDF829-77F9-4FCA-A479-C3325CBB77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E8AFCAB-E947-4E92-9EE9-A924EF574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9C50DC2-E30D-4425-A969-FCF23F79F6AE}" type="datetime1">
              <a:rPr lang="it-IT" noProof="0" smtClean="0"/>
              <a:t>17/06/2018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64DFAA5-8AB0-4794-9148-90EF13E78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 noProof="0"/>
              <a:t>Aggiungere un piè di pagina</a:t>
            </a:r>
            <a:endParaRPr lang="it-IT" noProof="0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70B345-CD1D-4BD1-ABA9-5549C2AA2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it-IT" noProof="0" smtClean="0"/>
              <a:pPr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4825181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DB9BE4-1A6C-4DF2-A0BD-480CB7F60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79AAC5-E6EB-41BC-85C7-E9601F30EC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C9E05BC-9FE6-45BD-91E8-445F89ABB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39E92C0-55E4-40BB-B9E1-E8B0D3FFE5E6}" type="datetime1">
              <a:rPr lang="it-IT" noProof="0" smtClean="0"/>
              <a:t>17/06/2018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5033360-FC68-4DFA-932F-A3FC8F12F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 noProof="0"/>
              <a:t>Aggiungere un piè di pagina</a:t>
            </a:r>
            <a:endParaRPr lang="it-IT" noProof="0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A9A5A3C-984D-4B9C-B130-71F407992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8145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50C343-DBD5-46B2-8E77-AA555FC6F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CE0EA6D-DFC0-4004-877B-8AD69EA5AD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375D39F-D8A5-4580-9429-137C678C9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514B0E6-301F-4BE0-A177-F57370B3A2CD}" type="datetime1">
              <a:rPr lang="it-IT" noProof="0" smtClean="0"/>
              <a:t>17/06/2018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E443A7C-78D9-486C-AF6D-CB4946482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 noProof="0"/>
              <a:t>Aggiungere un piè di pagina</a:t>
            </a:r>
            <a:endParaRPr lang="it-IT" noProof="0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3955775-5A85-46AD-B37E-8ECFD946E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63237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3296BA-8481-4791-87A1-D62347BFC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DD2EE8F-4841-492A-AA60-9B743E8933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3D2DD1E-4B8D-446D-B6D7-01699D9695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E781985-F2C2-4A72-BC7E-A47673378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4514E6B-BFD1-401B-852C-57AF76AF296F}" type="datetime1">
              <a:rPr lang="it-IT" noProof="0" smtClean="0"/>
              <a:t>17/06/2018</a:t>
            </a:fld>
            <a:endParaRPr lang="it-IT" noProof="0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58BB8D7-3D3E-49CE-A70F-8F8C0D03A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 noProof="0"/>
              <a:t>Aggiungere un piè di pagina</a:t>
            </a:r>
            <a:endParaRPr lang="it-IT" noProof="0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F227000-2042-4285-A1CB-8350445A5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it-IT" noProof="0" smtClean="0"/>
              <a:pPr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23894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EE2421-9DA5-47E3-AC03-A23E0891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5C8A916-26F4-4492-8469-6ECDC8F43B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05CF07A-C820-464A-A3FB-B565738B20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F4B4D3D-BE0C-4C99-BF8B-7FA638AF2A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E27C23D-78BB-4BAF-A644-F70FE98B00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229D1B3-9C2C-4BA9-8721-0A9AF9D76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36B0EC3-A828-4597-AD47-D503005372F3}" type="datetime1">
              <a:rPr lang="it-IT" noProof="0" smtClean="0"/>
              <a:t>17/06/2018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00B5F9B-5C80-4F95-BB98-1A95A3264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 noProof="0"/>
              <a:t>Aggiungere un piè di pagina</a:t>
            </a:r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CDBA1E4-2FA0-4A26-AB89-ABF5DC48E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it-IT" noProof="0" smtClean="0"/>
              <a:pPr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8794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F58FA1-16AB-490F-A1C0-12A2D4625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6720996-1C6D-4B94-8D9B-BD3FC8798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DA96C4F-4A83-4A94-8F7D-6176AFDF6113}" type="datetime1">
              <a:rPr lang="it-IT" noProof="0" smtClean="0"/>
              <a:t>17/06/2018</a:t>
            </a:fld>
            <a:endParaRPr lang="it-IT" noProof="0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A3EEC90-722F-48CF-B36C-B3E6037AC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 noProof="0"/>
              <a:t>Aggiungere un piè di pagina</a:t>
            </a:r>
            <a:endParaRPr lang="it-IT" noProof="0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A4CF9F3-9D1C-4F5D-BF58-7D2EA70FF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it-IT" noProof="0" smtClean="0"/>
              <a:pPr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32060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FFDE591-14DB-416E-816B-4FD457088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9C50DC2-E30D-4425-A969-FCF23F79F6AE}" type="datetime1">
              <a:rPr lang="it-IT" noProof="0" smtClean="0"/>
              <a:t>17/06/2018</a:t>
            </a:fld>
            <a:endParaRPr lang="it-IT" noProof="0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8997C9B-153B-479F-A6C4-53242F7A5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 noProof="0"/>
              <a:t>Aggiungere un piè di pagina</a:t>
            </a:r>
            <a:endParaRPr lang="it-IT" noProof="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97D85F0-C994-4AA7-9E6D-4D17C6837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it-IT" noProof="0" smtClean="0"/>
              <a:pPr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14388179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51397E-25AA-4D48-93DB-86C8259B4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29BCBCA-E398-406F-B925-EEBA3489D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0B02418-AFAE-45C3-AEB4-5E938FEAEB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3962770-842D-4743-9668-92FD0A2E5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354BE47-8C65-4AB4-9FD9-3209A74AE5A5}" type="datetime1">
              <a:rPr lang="it-IT" noProof="0" smtClean="0"/>
              <a:t>17/06/2018</a:t>
            </a:fld>
            <a:endParaRPr lang="it-IT" noProof="0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EF31902-90F1-49C4-A41D-44491483C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 noProof="0"/>
              <a:t>Aggiungere un piè di pagina</a:t>
            </a:r>
            <a:endParaRPr lang="it-IT" noProof="0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4863741-8A09-4D56-AB92-9D2B2036A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it-IT" noProof="0" smtClean="0"/>
              <a:pPr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30196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7B1FA7-093C-4D1C-83A6-AA45A2776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D9E226E-C3AB-4A74-B2B8-C2B82E7AA4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1530B28-B013-4389-B838-516DD26DD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23C294A-61C2-47BA-BC0D-313573367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4FFFBAE-D4C0-4D37-BA7F-B95DE93D193F}" type="datetime1">
              <a:rPr lang="it-IT" noProof="0" smtClean="0"/>
              <a:t>17/06/2018</a:t>
            </a:fld>
            <a:endParaRPr lang="it-IT" noProof="0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5FA8362-A63A-401E-A326-F32BB5926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 noProof="0"/>
              <a:t>Aggiungere un piè di pagina</a:t>
            </a:r>
            <a:endParaRPr lang="it-IT" noProof="0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41E35FC-CB01-45F0-A8D2-41A6F6AE0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55EA7065-65CE-4E15-85FF-F3B8DD5C05E7}"/>
              </a:ext>
            </a:extLst>
          </p:cNvPr>
          <p:cNvSpPr/>
          <p:nvPr userDrawn="1"/>
        </p:nvSpPr>
        <p:spPr>
          <a:xfrm>
            <a:off x="490709" y="0"/>
            <a:ext cx="1170432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it-IT" sz="1800" noProof="0" dirty="0"/>
          </a:p>
        </p:txBody>
      </p:sp>
    </p:spTree>
    <p:extLst>
      <p:ext uri="{BB962C8B-B14F-4D97-AF65-F5344CB8AC3E}">
        <p14:creationId xmlns:p14="http://schemas.microsoft.com/office/powerpoint/2010/main" val="301125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B30089C-E8F0-42B5-8FCE-BB9FA169A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2CF1D07-7A67-4094-A57E-3C21882F28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00537B4-325B-482B-B3B3-FD54E4FEB9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59C50DC2-E30D-4425-A969-FCF23F79F6AE}" type="datetime1">
              <a:rPr lang="it-IT" noProof="0" smtClean="0"/>
              <a:t>17/06/2018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5A26A91-065E-4F27-8C1E-C7F35F0B60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it-IT" noProof="0"/>
              <a:t>Aggiungere un piè di pagina</a:t>
            </a:r>
            <a:endParaRPr lang="it-IT" noProof="0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72C52B3-0FC4-4B47-B166-A8372741B4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401CF334-2D5C-4859-84A6-CA7E6E43FAEB}" type="slidenum">
              <a:rPr lang="it-IT" noProof="0" smtClean="0"/>
              <a:pPr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97804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dDnDiag">
          <a:fgClr>
            <a:srgbClr val="FFFF00"/>
          </a:fgClr>
          <a:bgClr>
            <a:srgbClr val="FFC00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EOMETRIKO">
            <a:extLst>
              <a:ext uri="{FF2B5EF4-FFF2-40B4-BE49-F238E27FC236}">
                <a16:creationId xmlns:a16="http://schemas.microsoft.com/office/drawing/2014/main" id="{C821D2D9-605B-4174-BDC0-08CF56E27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627" y="518984"/>
            <a:ext cx="3810000" cy="3810000"/>
          </a:xfrm>
          <a:prstGeom prst="rect">
            <a:avLst/>
          </a:prstGeom>
          <a:noFill/>
          <a:ln w="762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geometriko.altervista.org/wp-content/uploads/2016/02/cropped-Geometriko-Copertina-Refresh-Scritte-2.jpg">
            <a:extLst>
              <a:ext uri="{FF2B5EF4-FFF2-40B4-BE49-F238E27FC236}">
                <a16:creationId xmlns:a16="http://schemas.microsoft.com/office/drawing/2014/main" id="{E4109EF8-6C06-4EBD-B8D6-4C69102B7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33" y="4608427"/>
            <a:ext cx="10572750" cy="1990725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94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CFDD80B1-C462-4570-824A-AF7F1F6860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6" b="249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47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1EE6240-9DE4-4FB7-A86B-5E8ACAF799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525"/>
          <a:stretch/>
        </p:blipFill>
        <p:spPr>
          <a:xfrm rot="21180274">
            <a:off x="828711" y="1689141"/>
            <a:ext cx="4744514" cy="3360310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516A0ECD-349C-4692-B849-D12EAFAB5B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-1" b="47193"/>
          <a:stretch/>
        </p:blipFill>
        <p:spPr>
          <a:xfrm>
            <a:off x="5085347" y="613026"/>
            <a:ext cx="6463186" cy="5631948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20333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3DC29448-6B2E-47FC-8958-0D2CB3403A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139" b="19862"/>
          <a:stretch/>
        </p:blipFill>
        <p:spPr>
          <a:xfrm>
            <a:off x="643467" y="673768"/>
            <a:ext cx="5294716" cy="5502442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:a16="http://schemas.microsoft.com/office/drawing/2014/main" id="{8E47D5F5-4C33-43FA-B54F-8CCB02A0C6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36"/>
          <a:stretch/>
        </p:blipFill>
        <p:spPr>
          <a:xfrm>
            <a:off x="6253817" y="673768"/>
            <a:ext cx="5294715" cy="5502442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16418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Immagine che contiene testo, screenshot&#10;&#10;Descrizione generata con affidabilità molto elevata">
            <a:extLst>
              <a:ext uri="{FF2B5EF4-FFF2-40B4-BE49-F238E27FC236}">
                <a16:creationId xmlns:a16="http://schemas.microsoft.com/office/drawing/2014/main" id="{A6937D9B-361B-43D6-8BB1-419E2C31E7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1229928">
            <a:off x="307586" y="239055"/>
            <a:ext cx="3873560" cy="290517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17CDA24-35F8-4540-8C52-3096D6D94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magine 5" descr="Immagine che contiene testo, screenshot&#10;&#10;Descrizione generata con affidabilità elevata">
            <a:extLst>
              <a:ext uri="{FF2B5EF4-FFF2-40B4-BE49-F238E27FC236}">
                <a16:creationId xmlns:a16="http://schemas.microsoft.com/office/drawing/2014/main" id="{2ED1E58A-898E-4967-A1C2-96AEC2AEB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16673">
            <a:off x="7659843" y="239055"/>
            <a:ext cx="3873560" cy="290517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658BFE0-4E65-4174-9C75-687C94E88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A75DFED-A0C1-4A83-BE1D-0271C1826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552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testo&#10;&#10;Descrizione generata con affidabilità molto elevata">
            <a:extLst>
              <a:ext uri="{FF2B5EF4-FFF2-40B4-BE49-F238E27FC236}">
                <a16:creationId xmlns:a16="http://schemas.microsoft.com/office/drawing/2014/main" id="{D9A16F11-CBC1-4620-A0E8-C715CF6BF2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50280">
            <a:off x="307586" y="3786080"/>
            <a:ext cx="3680746" cy="2760560"/>
          </a:xfrm>
          <a:prstGeom prst="rect">
            <a:avLst/>
          </a:prstGeom>
        </p:spPr>
      </p:pic>
      <p:pic>
        <p:nvPicPr>
          <p:cNvPr id="7" name="Immagine 6" descr="Immagine che contiene testo&#10;&#10;Descrizione generata con affidabilità molto elevata">
            <a:extLst>
              <a:ext uri="{FF2B5EF4-FFF2-40B4-BE49-F238E27FC236}">
                <a16:creationId xmlns:a16="http://schemas.microsoft.com/office/drawing/2014/main" id="{36059065-69B8-4524-8466-9FF9A85D92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44780">
            <a:off x="8091088" y="3639261"/>
            <a:ext cx="3680746" cy="276056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A934CFE-35E1-4173-A4E0-F61136F3A8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83976">
            <a:off x="3819227" y="2004903"/>
            <a:ext cx="4334659" cy="325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74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Picture 2" descr="https://www.geometriko.it/wp-content/uploads/2016/12/GEOMETRIKO-3-Sintesi-Regolamento-L.TortorelliI.C.-Saltara-.01_Pagina_18.jpg">
            <a:extLst>
              <a:ext uri="{FF2B5EF4-FFF2-40B4-BE49-F238E27FC236}">
                <a16:creationId xmlns:a16="http://schemas.microsoft.com/office/drawing/2014/main" id="{3E2708BF-59A7-4D67-B865-112AF15BBC1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12" y="480060"/>
            <a:ext cx="11237976" cy="5897880"/>
          </a:xfrm>
          <a:prstGeom prst="rect">
            <a:avLst/>
          </a:prstGeom>
          <a:noFill/>
          <a:ln w="762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833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815AC7AB-85BE-4717-9890-D0E684B5AF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295" y="-28046"/>
            <a:ext cx="4459705" cy="688604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3E001E4-436E-4CD1-8DF0-2B6F3328F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8952">
            <a:off x="4734176" y="260448"/>
            <a:ext cx="3639804" cy="281764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F1A4FA7-4F39-45CE-A7B4-2120BD595F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2294" y="1520091"/>
            <a:ext cx="4459706" cy="295455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BAAD3CB-DADE-44B3-A646-C84B956532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03779">
            <a:off x="4671215" y="4017962"/>
            <a:ext cx="4439210" cy="249705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48DA3F08-FDEE-455B-AD17-33F04FA66B0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100" t="2009" r="10984" b="-5093"/>
          <a:stretch/>
        </p:blipFill>
        <p:spPr>
          <a:xfrm rot="518283">
            <a:off x="8355731" y="4051967"/>
            <a:ext cx="3545306" cy="264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3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ACC073-C2BE-4070-9275-9C368E1DC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I PROSSIMI CAMPIONI POTREMMO ESSERE NOI…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56956540-BF36-4D00-98CE-962896919B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0894" y="1690688"/>
            <a:ext cx="9090211" cy="4637104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914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A67AB7-4C18-4C24-A902-29CAFAF9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it-IT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Grazie per l’attenzione</a:t>
            </a:r>
            <a:endParaRPr lang="it-IT" dirty="0">
              <a:latin typeface="Comic Sans MS" panose="030F0702030302020204" pitchFamily="66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7E31867-BFFD-4DA6-A634-00EC414D9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9571"/>
            <a:ext cx="10515600" cy="4687392"/>
          </a:xfrm>
        </p:spPr>
        <p:txBody>
          <a:bodyPr/>
          <a:lstStyle/>
          <a:p>
            <a:pPr marL="0" indent="0">
              <a:buNone/>
            </a:pPr>
            <a:r>
              <a:rPr lang="it-IT" dirty="0">
                <a:ln w="0"/>
                <a:solidFill>
                  <a:schemeClr val="accent2"/>
                </a:solidFill>
              </a:rPr>
              <a:t>Siete tutti invitati ad una partita di </a:t>
            </a:r>
            <a:r>
              <a:rPr lang="it-IT" dirty="0" err="1">
                <a:ln w="0"/>
                <a:solidFill>
                  <a:schemeClr val="accent2"/>
                </a:solidFill>
              </a:rPr>
              <a:t>Geometriko</a:t>
            </a:r>
            <a:r>
              <a:rPr lang="it-IT" dirty="0">
                <a:ln w="0"/>
                <a:solidFill>
                  <a:schemeClr val="accent2"/>
                </a:solidFill>
              </a:rPr>
              <a:t>…</a:t>
            </a:r>
          </a:p>
          <a:p>
            <a:pPr marL="0" indent="0">
              <a:buNone/>
            </a:pPr>
            <a:endParaRPr lang="it-IT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</a:endParaRPr>
          </a:p>
          <a:p>
            <a:pPr marL="0" indent="0">
              <a:buNone/>
            </a:pPr>
            <a:endParaRPr lang="it-IT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</a:endParaRPr>
          </a:p>
          <a:p>
            <a:pPr marL="0" indent="0">
              <a:buNone/>
            </a:pPr>
            <a:endParaRPr lang="it-IT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</a:endParaRP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D98287B-617A-4938-B2BD-BE7310BEFEE4}"/>
              </a:ext>
            </a:extLst>
          </p:cNvPr>
          <p:cNvSpPr/>
          <p:nvPr/>
        </p:nvSpPr>
        <p:spPr>
          <a:xfrm>
            <a:off x="4662927" y="566241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it-IT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2507F69-2F22-4B29-8C71-7AC08947B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293721"/>
            <a:ext cx="6334539" cy="399803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58CE4C6-7F84-4966-BC76-D061DEE2C3C6}"/>
              </a:ext>
            </a:extLst>
          </p:cNvPr>
          <p:cNvSpPr txBox="1"/>
          <p:nvPr/>
        </p:nvSpPr>
        <p:spPr>
          <a:xfrm>
            <a:off x="7566991" y="5714886"/>
            <a:ext cx="4134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 giocatori di carte di Angelo </a:t>
            </a:r>
            <a:r>
              <a:rPr lang="it-IT" dirty="0" err="1"/>
              <a:t>Scroppo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1843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B04B2A-7563-4F53-A0AB-3464EB614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52400"/>
            <a:ext cx="10363200" cy="1114920"/>
          </a:xfr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2"/>
            </a:solidFill>
          </a:ln>
        </p:spPr>
        <p:txBody>
          <a:bodyPr>
            <a:normAutofit fontScale="90000"/>
          </a:bodyPr>
          <a:lstStyle/>
          <a:p>
            <a:br>
              <a:rPr lang="it-IT" sz="49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it-IT" sz="6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Cosa è </a:t>
            </a:r>
            <a:r>
              <a:rPr lang="it-IT" sz="6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Geometriko</a:t>
            </a:r>
            <a:r>
              <a:rPr lang="it-IT" sz="6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  <a:r>
              <a:rPr lang="it-IT" sz="6700" dirty="0">
                <a:solidFill>
                  <a:srgbClr val="FF0000"/>
                </a:solidFill>
              </a:rPr>
              <a:t> </a:t>
            </a:r>
            <a:br>
              <a:rPr lang="it-IT" sz="6700" b="1" dirty="0"/>
            </a:br>
            <a:endParaRPr lang="it-IT" sz="6700" dirty="0">
              <a:latin typeface="Comic Sans MS" panose="030F0702030302020204" pitchFamily="66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4DFA535-CFF2-48E6-BF90-21B6C542E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526887"/>
            <a:ext cx="10363200" cy="4922040"/>
          </a:xfr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GEOMETRIKO è un modello ludo – didattico trasversale finalizzato allo sviluppo e al potenziamento della cognizione geometrica. </a:t>
            </a:r>
          </a:p>
          <a:p>
            <a:r>
              <a:rPr lang="it-IT" dirty="0">
                <a:solidFill>
                  <a:srgbClr val="FF0000"/>
                </a:solidFill>
              </a:rPr>
              <a:t>lo scopo del progetto è quello di rendere più accattivante e innovativo lo studio della geometria piana stimolando la curiosità, la partecipazione e la motivazione degli studenti/alunni stessi. </a:t>
            </a:r>
          </a:p>
          <a:p>
            <a:r>
              <a:rPr lang="it-IT" dirty="0" err="1">
                <a:solidFill>
                  <a:srgbClr val="FF0000"/>
                </a:solidFill>
              </a:rPr>
              <a:t>Geometriko</a:t>
            </a:r>
            <a:r>
              <a:rPr lang="it-IT" dirty="0">
                <a:solidFill>
                  <a:srgbClr val="FF0000"/>
                </a:solidFill>
              </a:rPr>
              <a:t>, basato sulla </a:t>
            </a:r>
            <a:r>
              <a:rPr lang="it-IT" i="1" dirty="0">
                <a:solidFill>
                  <a:srgbClr val="FF0000"/>
                </a:solidFill>
              </a:rPr>
              <a:t>Teoria gerarchica dei quadrilateri, </a:t>
            </a:r>
            <a:r>
              <a:rPr lang="it-IT" dirty="0">
                <a:solidFill>
                  <a:srgbClr val="FF0000"/>
                </a:solidFill>
              </a:rPr>
              <a:t>propone attività strutturate per difficoltà crescente, da quelle destinate ai principianti (Livello 1 / Scuola Primaria) fino alle più complesse (Studenti di Liceo Scientifico).</a:t>
            </a:r>
          </a:p>
          <a:p>
            <a:r>
              <a:rPr lang="it-IT" dirty="0">
                <a:solidFill>
                  <a:srgbClr val="FF0000"/>
                </a:solidFill>
              </a:rPr>
              <a:t>Il modello è utilizzabile dai bambini della scuola primaria fino ai bambini di 90 anni con il cervello attivo!!</a:t>
            </a:r>
          </a:p>
          <a:p>
            <a:endParaRPr lang="it-IT" dirty="0">
              <a:solidFill>
                <a:srgbClr val="FF0000"/>
              </a:solidFill>
            </a:endParaRPr>
          </a:p>
          <a:p>
            <a:endParaRPr lang="it-IT" dirty="0">
              <a:solidFill>
                <a:schemeClr val="accent6"/>
              </a:solidFill>
            </a:endParaRPr>
          </a:p>
          <a:p>
            <a:endParaRPr lang="it-IT" dirty="0"/>
          </a:p>
        </p:txBody>
      </p:sp>
      <p:pic>
        <p:nvPicPr>
          <p:cNvPr id="3086" name="Picture 14" descr=":)">
            <a:extLst>
              <a:ext uri="{FF2B5EF4-FFF2-40B4-BE49-F238E27FC236}">
                <a16:creationId xmlns:a16="http://schemas.microsoft.com/office/drawing/2014/main" id="{670400E7-7A6D-4B1D-9740-3F299A5D7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7738" y="-90488"/>
            <a:ext cx="180975" cy="18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:)">
            <a:extLst>
              <a:ext uri="{FF2B5EF4-FFF2-40B4-BE49-F238E27FC236}">
                <a16:creationId xmlns:a16="http://schemas.microsoft.com/office/drawing/2014/main" id="{7E72944B-38A8-49AE-A9C7-C7038A02C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0138" y="61912"/>
            <a:ext cx="180975" cy="18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31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B0011-4650-4491-A0C8-D5A242D7B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Geometriko</a:t>
            </a:r>
            <a:r>
              <a:rPr lang="it-IT" dirty="0">
                <a:solidFill>
                  <a:schemeClr val="accent2"/>
                </a:solidFill>
                <a:latin typeface="Comic Sans MS" panose="030F0702030302020204" pitchFamily="66" charset="0"/>
              </a:rPr>
              <a:t> si ispira ai giochi di carte collezionabili tipo </a:t>
            </a:r>
            <a:r>
              <a:rPr lang="it-IT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Yu</a:t>
            </a:r>
            <a:r>
              <a:rPr lang="it-IT" dirty="0">
                <a:solidFill>
                  <a:schemeClr val="accent2"/>
                </a:solidFill>
                <a:latin typeface="Comic Sans MS" panose="030F0702030302020204" pitchFamily="66" charset="0"/>
              </a:rPr>
              <a:t> – </a:t>
            </a:r>
            <a:r>
              <a:rPr lang="it-IT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Gi</a:t>
            </a:r>
            <a:r>
              <a:rPr lang="it-IT" dirty="0">
                <a:solidFill>
                  <a:schemeClr val="accent2"/>
                </a:solidFill>
                <a:latin typeface="Comic Sans MS" panose="030F0702030302020204" pitchFamily="66" charset="0"/>
              </a:rPr>
              <a:t> – Oh diffusi trai ragazzi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CE093BB2-C83B-4C94-9AEF-8FFC6DD8DA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0393" y="2051020"/>
            <a:ext cx="3840813" cy="248738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9D18009-C36E-48F8-A7BA-0637D60C14C7}"/>
              </a:ext>
            </a:extLst>
          </p:cNvPr>
          <p:cNvSpPr txBox="1"/>
          <p:nvPr/>
        </p:nvSpPr>
        <p:spPr>
          <a:xfrm rot="10800000" flipH="1" flipV="1">
            <a:off x="670393" y="4752248"/>
            <a:ext cx="64793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solidFill>
                  <a:schemeClr val="accent2"/>
                </a:solidFill>
                <a:latin typeface="Comic Sans MS" panose="030F0702030302020204" pitchFamily="66" charset="0"/>
              </a:rPr>
              <a:t>Le carte non raffigurano mostri o alieni ma… famosi matematici!!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AAEF005-A3DD-4D24-A830-DAC901560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9805" y="1690688"/>
            <a:ext cx="2847079" cy="391397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11B308E-6EDB-41C4-9352-B498F1122D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5127" y="2343738"/>
            <a:ext cx="2999492" cy="399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5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C000"/>
          </a:fgClr>
          <a:bgClr>
            <a:srgbClr val="FFFF0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DCA1090-1D09-49F5-87A7-B3D1C698EE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" r="18672"/>
          <a:stretch/>
        </p:blipFill>
        <p:spPr>
          <a:xfrm rot="5400000">
            <a:off x="5113519" y="613376"/>
            <a:ext cx="6179554" cy="559515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FE8BAA13-75E6-4BB7-8526-7AA2FA806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884" y="322729"/>
            <a:ext cx="4332307" cy="6178000"/>
          </a:xfrm>
          <a:solidFill>
            <a:schemeClr val="accent2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  <a:latin typeface="Comic Sans MS" panose="030F0702030302020204" pitchFamily="66" charset="0"/>
              </a:rPr>
              <a:t>Pr</a:t>
            </a:r>
            <a:r>
              <a:rPr lang="en-US" sz="6000" kern="1200" dirty="0">
                <a:solidFill>
                  <a:srgbClr val="FFFFFF"/>
                </a:solidFill>
                <a:latin typeface="Comic Sans MS" panose="030F0702030302020204" pitchFamily="66" charset="0"/>
              </a:rPr>
              <a:t>ima di </a:t>
            </a:r>
            <a:r>
              <a:rPr lang="en-US" sz="6000" kern="1200" dirty="0" err="1">
                <a:solidFill>
                  <a:srgbClr val="FFFFFF"/>
                </a:solidFill>
                <a:latin typeface="Comic Sans MS" panose="030F0702030302020204" pitchFamily="66" charset="0"/>
              </a:rPr>
              <a:t>giocare</a:t>
            </a:r>
            <a:r>
              <a:rPr lang="en-US" sz="6000" kern="1200" dirty="0"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6000" kern="1200" dirty="0" err="1">
                <a:solidFill>
                  <a:srgbClr val="FFFFFF"/>
                </a:solidFill>
                <a:latin typeface="Comic Sans MS" panose="030F0702030302020204" pitchFamily="66" charset="0"/>
              </a:rPr>
              <a:t>bisogna</a:t>
            </a:r>
            <a:r>
              <a:rPr lang="en-US" sz="6000" kern="1200" dirty="0"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6000" kern="1200" dirty="0" err="1">
                <a:solidFill>
                  <a:srgbClr val="FFFFFF"/>
                </a:solidFill>
                <a:latin typeface="Comic Sans MS" panose="030F0702030302020204" pitchFamily="66" charset="0"/>
              </a:rPr>
              <a:t>studiare</a:t>
            </a:r>
            <a:r>
              <a:rPr lang="en-US" sz="6000" kern="1200" dirty="0">
                <a:solidFill>
                  <a:srgbClr val="FFFFFF"/>
                </a:solidFill>
                <a:latin typeface="Comic Sans MS" panose="030F0702030302020204" pitchFamily="66" charset="0"/>
              </a:rPr>
              <a:t>…</a:t>
            </a:r>
            <a:br>
              <a:rPr lang="en-US" sz="6000" kern="1200" dirty="0">
                <a:solidFill>
                  <a:srgbClr val="FFFFFF"/>
                </a:solidFill>
                <a:latin typeface="Comic Sans MS" panose="030F0702030302020204" pitchFamily="66" charset="0"/>
              </a:rPr>
            </a:br>
            <a:endParaRPr lang="en-US" sz="6000" kern="1200" dirty="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50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testo, screenshot&#10;&#10;Descrizione generata con affidabilità elevata">
            <a:extLst>
              <a:ext uri="{FF2B5EF4-FFF2-40B4-BE49-F238E27FC236}">
                <a16:creationId xmlns:a16="http://schemas.microsoft.com/office/drawing/2014/main" id="{0D36F1EF-1F7C-416B-8163-8D9267854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2043" y="1556085"/>
            <a:ext cx="5294716" cy="4363452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Segnaposto contenuto 3" descr="Immagine che contiene testo&#10;&#10;Descrizione generata con affidabilità molto elevata">
            <a:extLst>
              <a:ext uri="{FF2B5EF4-FFF2-40B4-BE49-F238E27FC236}">
                <a16:creationId xmlns:a16="http://schemas.microsoft.com/office/drawing/2014/main" id="{EDF8F861-9857-4C1A-8CDC-E4DB85C8B4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8822" y="661415"/>
            <a:ext cx="5294715" cy="4439973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83556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92D050"/>
          </a:fgClr>
          <a:bgClr>
            <a:srgbClr val="FFFF0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32691CC-4AB8-48AF-B822-EBF7F4E9E6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1407" y="1"/>
            <a:ext cx="4480560" cy="2513993"/>
          </a:xfrm>
          <a:custGeom>
            <a:avLst/>
            <a:gdLst>
              <a:gd name="connsiteX0" fmla="*/ 18382 w 4480560"/>
              <a:gd name="connsiteY0" fmla="*/ 0 h 2513993"/>
              <a:gd name="connsiteX1" fmla="*/ 4462178 w 4480560"/>
              <a:gd name="connsiteY1" fmla="*/ 0 h 2513993"/>
              <a:gd name="connsiteX2" fmla="*/ 4468994 w 4480560"/>
              <a:gd name="connsiteY2" fmla="*/ 44657 h 2513993"/>
              <a:gd name="connsiteX3" fmla="*/ 4480560 w 4480560"/>
              <a:gd name="connsiteY3" fmla="*/ 273713 h 2513993"/>
              <a:gd name="connsiteX4" fmla="*/ 2240280 w 4480560"/>
              <a:gd name="connsiteY4" fmla="*/ 2513993 h 2513993"/>
              <a:gd name="connsiteX5" fmla="*/ 0 w 4480560"/>
              <a:gd name="connsiteY5" fmla="*/ 273713 h 2513993"/>
              <a:gd name="connsiteX6" fmla="*/ 11567 w 4480560"/>
              <a:gd name="connsiteY6" fmla="*/ 44657 h 251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0560" h="2513993">
                <a:moveTo>
                  <a:pt x="18382" y="0"/>
                </a:moveTo>
                <a:lnTo>
                  <a:pt x="4462178" y="0"/>
                </a:lnTo>
                <a:lnTo>
                  <a:pt x="4468994" y="44657"/>
                </a:lnTo>
                <a:cubicBezTo>
                  <a:pt x="4476642" y="119969"/>
                  <a:pt x="4480560" y="196384"/>
                  <a:pt x="4480560" y="273713"/>
                </a:cubicBezTo>
                <a:cubicBezTo>
                  <a:pt x="4480560" y="1510985"/>
                  <a:pt x="3477552" y="2513993"/>
                  <a:pt x="2240280" y="2513993"/>
                </a:cubicBezTo>
                <a:cubicBezTo>
                  <a:pt x="1003008" y="2513993"/>
                  <a:pt x="0" y="1510985"/>
                  <a:pt x="0" y="273713"/>
                </a:cubicBezTo>
                <a:cubicBezTo>
                  <a:pt x="0" y="196384"/>
                  <a:pt x="3918" y="119969"/>
                  <a:pt x="11567" y="446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042CA0D-2680-4A06-B106-C796E7CF33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" b="24539"/>
          <a:stretch/>
        </p:blipFill>
        <p:spPr>
          <a:xfrm>
            <a:off x="6355999" y="1"/>
            <a:ext cx="4151376" cy="2349401"/>
          </a:xfrm>
          <a:custGeom>
            <a:avLst/>
            <a:gdLst>
              <a:gd name="connsiteX0" fmla="*/ 20101 w 4151376"/>
              <a:gd name="connsiteY0" fmla="*/ 0 h 2349401"/>
              <a:gd name="connsiteX1" fmla="*/ 4131276 w 4151376"/>
              <a:gd name="connsiteY1" fmla="*/ 0 h 2349401"/>
              <a:gd name="connsiteX2" fmla="*/ 4140659 w 4151376"/>
              <a:gd name="connsiteY2" fmla="*/ 61486 h 2349401"/>
              <a:gd name="connsiteX3" fmla="*/ 4151376 w 4151376"/>
              <a:gd name="connsiteY3" fmla="*/ 273713 h 2349401"/>
              <a:gd name="connsiteX4" fmla="*/ 2075688 w 4151376"/>
              <a:gd name="connsiteY4" fmla="*/ 2349401 h 2349401"/>
              <a:gd name="connsiteX5" fmla="*/ 0 w 4151376"/>
              <a:gd name="connsiteY5" fmla="*/ 273713 h 2349401"/>
              <a:gd name="connsiteX6" fmla="*/ 10717 w 4151376"/>
              <a:gd name="connsiteY6" fmla="*/ 61486 h 234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</p:spPr>
      </p:pic>
      <p:sp>
        <p:nvSpPr>
          <p:cNvPr id="25" name="Freeform: Shape 21">
            <a:extLst>
              <a:ext uri="{FF2B5EF4-FFF2-40B4-BE49-F238E27FC236}">
                <a16:creationId xmlns:a16="http://schemas.microsoft.com/office/drawing/2014/main" id="{D6A8E1B4-B839-4C58-B08A-F0B094580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25130" y="2909477"/>
            <a:ext cx="4966870" cy="3948522"/>
          </a:xfrm>
          <a:custGeom>
            <a:avLst/>
            <a:gdLst>
              <a:gd name="connsiteX0" fmla="*/ 2748962 w 4966870"/>
              <a:gd name="connsiteY0" fmla="*/ 0 h 3948522"/>
              <a:gd name="connsiteX1" fmla="*/ 4870195 w 4966870"/>
              <a:gd name="connsiteY1" fmla="*/ 1000367 h 3948522"/>
              <a:gd name="connsiteX2" fmla="*/ 4966870 w 4966870"/>
              <a:gd name="connsiteY2" fmla="*/ 1129649 h 3948522"/>
              <a:gd name="connsiteX3" fmla="*/ 4966870 w 4966870"/>
              <a:gd name="connsiteY3" fmla="*/ 3948522 h 3948522"/>
              <a:gd name="connsiteX4" fmla="*/ 278430 w 4966870"/>
              <a:gd name="connsiteY4" fmla="*/ 3948522 h 3948522"/>
              <a:gd name="connsiteX5" fmla="*/ 216027 w 4966870"/>
              <a:gd name="connsiteY5" fmla="*/ 3818982 h 3948522"/>
              <a:gd name="connsiteX6" fmla="*/ 0 w 4966870"/>
              <a:gd name="connsiteY6" fmla="*/ 2748962 h 3948522"/>
              <a:gd name="connsiteX7" fmla="*/ 2748962 w 4966870"/>
              <a:gd name="connsiteY7" fmla="*/ 0 h 394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870" h="3948522">
                <a:moveTo>
                  <a:pt x="2748962" y="0"/>
                </a:moveTo>
                <a:cubicBezTo>
                  <a:pt x="3602955" y="0"/>
                  <a:pt x="4365995" y="389418"/>
                  <a:pt x="4870195" y="1000367"/>
                </a:cubicBezTo>
                <a:lnTo>
                  <a:pt x="4966870" y="1129649"/>
                </a:lnTo>
                <a:lnTo>
                  <a:pt x="4966870" y="3948522"/>
                </a:lnTo>
                <a:lnTo>
                  <a:pt x="278430" y="3948522"/>
                </a:lnTo>
                <a:lnTo>
                  <a:pt x="216027" y="3818982"/>
                </a:lnTo>
                <a:cubicBezTo>
                  <a:pt x="76922" y="3490101"/>
                  <a:pt x="0" y="3128515"/>
                  <a:pt x="0" y="2748962"/>
                </a:cubicBezTo>
                <a:cubicBezTo>
                  <a:pt x="0" y="1230752"/>
                  <a:pt x="1230752" y="0"/>
                  <a:pt x="2748962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 descr="Immagine che contiene testo&#10;&#10;Descrizione generata con affidabilità molto elevata">
            <a:extLst>
              <a:ext uri="{FF2B5EF4-FFF2-40B4-BE49-F238E27FC236}">
                <a16:creationId xmlns:a16="http://schemas.microsoft.com/office/drawing/2014/main" id="{6A13D473-71E7-43C1-BA95-8C0EE8629F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09" r="-1" b="-1"/>
          <a:stretch/>
        </p:blipFill>
        <p:spPr>
          <a:xfrm>
            <a:off x="7390912" y="3075259"/>
            <a:ext cx="4801088" cy="3782741"/>
          </a:xfrm>
          <a:custGeom>
            <a:avLst/>
            <a:gdLst>
              <a:gd name="connsiteX0" fmla="*/ 2583180 w 4801088"/>
              <a:gd name="connsiteY0" fmla="*/ 0 h 3782741"/>
              <a:gd name="connsiteX1" fmla="*/ 4725194 w 4801088"/>
              <a:gd name="connsiteY1" fmla="*/ 1138900 h 3782741"/>
              <a:gd name="connsiteX2" fmla="*/ 4801088 w 4801088"/>
              <a:gd name="connsiteY2" fmla="*/ 1263826 h 3782741"/>
              <a:gd name="connsiteX3" fmla="*/ 4801088 w 4801088"/>
              <a:gd name="connsiteY3" fmla="*/ 3782741 h 3782741"/>
              <a:gd name="connsiteX4" fmla="*/ 296488 w 4801088"/>
              <a:gd name="connsiteY4" fmla="*/ 3782741 h 3782741"/>
              <a:gd name="connsiteX5" fmla="*/ 202999 w 4801088"/>
              <a:gd name="connsiteY5" fmla="*/ 3588671 h 3782741"/>
              <a:gd name="connsiteX6" fmla="*/ 0 w 4801088"/>
              <a:gd name="connsiteY6" fmla="*/ 2583180 h 3782741"/>
              <a:gd name="connsiteX7" fmla="*/ 2583180 w 4801088"/>
              <a:gd name="connsiteY7" fmla="*/ 0 h 3782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01088" h="3782741">
                <a:moveTo>
                  <a:pt x="2583180" y="0"/>
                </a:moveTo>
                <a:cubicBezTo>
                  <a:pt x="3474837" y="0"/>
                  <a:pt x="4260977" y="451769"/>
                  <a:pt x="4725194" y="1138900"/>
                </a:cubicBezTo>
                <a:lnTo>
                  <a:pt x="4801088" y="1263826"/>
                </a:lnTo>
                <a:lnTo>
                  <a:pt x="4801088" y="3782741"/>
                </a:lnTo>
                <a:lnTo>
                  <a:pt x="296488" y="3782741"/>
                </a:lnTo>
                <a:lnTo>
                  <a:pt x="202999" y="3588671"/>
                </a:lnTo>
                <a:cubicBezTo>
                  <a:pt x="72283" y="3279623"/>
                  <a:pt x="0" y="2939843"/>
                  <a:pt x="0" y="2583180"/>
                </a:cubicBezTo>
                <a:cubicBezTo>
                  <a:pt x="0" y="1156529"/>
                  <a:pt x="1156529" y="0"/>
                  <a:pt x="2583180" y="0"/>
                </a:cubicBezTo>
                <a:close/>
              </a:path>
            </a:pathLst>
          </a:cu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776AB19-1B3C-4809-AC16-55E532775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414" y="83170"/>
            <a:ext cx="6789123" cy="6465911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it-IT" dirty="0">
                <a:solidFill>
                  <a:srgbClr val="FF0000"/>
                </a:solidFill>
                <a:latin typeface="Comic Sans MS" panose="030F0702030302020204" pitchFamily="66" charset="0"/>
              </a:rPr>
              <a:t>Materiale necessario</a:t>
            </a:r>
          </a:p>
          <a:p>
            <a:r>
              <a:rPr lang="it-IT" dirty="0">
                <a:solidFill>
                  <a:srgbClr val="FF0000"/>
                </a:solidFill>
                <a:latin typeface="Comic Sans MS" panose="030F0702030302020204" pitchFamily="66" charset="0"/>
              </a:rPr>
              <a:t>Dado </a:t>
            </a:r>
            <a:r>
              <a:rPr lang="it-IT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Geometriko</a:t>
            </a:r>
            <a:r>
              <a:rPr lang="it-IT" dirty="0">
                <a:solidFill>
                  <a:srgbClr val="FF0000"/>
                </a:solidFill>
                <a:latin typeface="Comic Sans MS" panose="030F0702030302020204" pitchFamily="66" charset="0"/>
              </a:rPr>
              <a:t> a 6 facce con un quadrilatero per faccia a cui è assegnato un punteggio diverso.</a:t>
            </a:r>
          </a:p>
          <a:p>
            <a:r>
              <a:rPr lang="it-IT" dirty="0">
                <a:solidFill>
                  <a:srgbClr val="FF0000"/>
                </a:solidFill>
                <a:latin typeface="Comic Sans MS" panose="030F0702030302020204" pitchFamily="66" charset="0"/>
              </a:rPr>
              <a:t>Mazzo di carte quadrilatero</a:t>
            </a:r>
          </a:p>
          <a:p>
            <a:r>
              <a:rPr lang="it-IT" dirty="0">
                <a:solidFill>
                  <a:srgbClr val="FF0000"/>
                </a:solidFill>
                <a:latin typeface="Comic Sans MS" panose="030F0702030302020204" pitchFamily="66" charset="0"/>
              </a:rPr>
              <a:t>Mazzo di carte d’attacco</a:t>
            </a:r>
          </a:p>
          <a:p>
            <a:r>
              <a:rPr lang="it-IT" dirty="0">
                <a:solidFill>
                  <a:srgbClr val="FF0000"/>
                </a:solidFill>
                <a:latin typeface="Comic Sans MS" panose="030F0702030302020204" pitchFamily="66" charset="0"/>
              </a:rPr>
              <a:t>Mazzo di carte speciali (flash card)</a:t>
            </a:r>
          </a:p>
          <a:p>
            <a:r>
              <a:rPr lang="it-IT" dirty="0">
                <a:solidFill>
                  <a:srgbClr val="FF0000"/>
                </a:solidFill>
                <a:latin typeface="Comic Sans MS" panose="030F0702030302020204" pitchFamily="66" charset="0"/>
              </a:rPr>
              <a:t>Numeri dall’ 1 al 200 (suddivisi in III livelli) riguardanti gli esercizi e i problemi che gli alunni dovranno risolvere durante la partita.</a:t>
            </a:r>
          </a:p>
          <a:p>
            <a:r>
              <a:rPr lang="it-IT" dirty="0">
                <a:solidFill>
                  <a:srgbClr val="FF0000"/>
                </a:solidFill>
                <a:latin typeface="Comic Sans MS" panose="030F0702030302020204" pitchFamily="66" charset="0"/>
              </a:rPr>
              <a:t>Quaderno a quadretti, matita, gomma, righello, forbici, fogli di carta A4.</a:t>
            </a:r>
          </a:p>
          <a:p>
            <a:r>
              <a:rPr lang="it-IT" dirty="0">
                <a:solidFill>
                  <a:srgbClr val="FF0000"/>
                </a:solidFill>
                <a:latin typeface="Comic Sans MS" panose="030F0702030302020204" pitchFamily="66" charset="0"/>
              </a:rPr>
              <a:t>Un cronometro.</a:t>
            </a:r>
          </a:p>
        </p:txBody>
      </p:sp>
    </p:spTree>
    <p:extLst>
      <p:ext uri="{BB962C8B-B14F-4D97-AF65-F5344CB8AC3E}">
        <p14:creationId xmlns:p14="http://schemas.microsoft.com/office/powerpoint/2010/main" val="7638926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E334D4DF-11E9-43EB-92A8-30FFCBC228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12632" y="571500"/>
            <a:ext cx="7042484" cy="566928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23A5DB9B-EC24-4305-897E-97028D512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884" y="311449"/>
            <a:ext cx="4475748" cy="6235102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kern="1200" dirty="0" err="1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Organizzazione</a:t>
            </a:r>
            <a:r>
              <a:rPr lang="en-US" sz="5400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kern="1200" dirty="0" err="1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dei</a:t>
            </a:r>
            <a:r>
              <a:rPr lang="en-US" sz="5400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kern="1200" dirty="0" err="1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tavoli</a:t>
            </a:r>
            <a:r>
              <a:rPr lang="en-US" sz="5400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5400" kern="1200" dirty="0" err="1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distribuzione</a:t>
            </a:r>
            <a:r>
              <a:rPr lang="en-US" sz="5400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kern="1200" dirty="0" err="1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delle</a:t>
            </a:r>
            <a:r>
              <a:rPr lang="en-US" sz="5400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 carte.</a:t>
            </a:r>
          </a:p>
        </p:txBody>
      </p:sp>
    </p:spTree>
    <p:extLst>
      <p:ext uri="{BB962C8B-B14F-4D97-AF65-F5344CB8AC3E}">
        <p14:creationId xmlns:p14="http://schemas.microsoft.com/office/powerpoint/2010/main" val="386337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7683EE15-D98A-4163-B4CD-50980FAE5E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160" y="289480"/>
            <a:ext cx="11155680" cy="6279039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17514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Immagine che contiene testo&#10;&#10;Descrizione generata con affidabilità molto elevata">
            <a:extLst>
              <a:ext uri="{FF2B5EF4-FFF2-40B4-BE49-F238E27FC236}">
                <a16:creationId xmlns:a16="http://schemas.microsoft.com/office/drawing/2014/main" id="{28CA4698-2B51-4693-9C7E-B868F00229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6586" t="-162" r="-2772" b="11241"/>
          <a:stretch/>
        </p:blipFill>
        <p:spPr>
          <a:xfrm>
            <a:off x="98854" y="55605"/>
            <a:ext cx="11924269" cy="6746789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99009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5Glossy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tint val="95000"/>
              <a:shade val="95000"/>
              <a:satMod val="120000"/>
            </a:schemeClr>
          </a:solidFill>
          <a:prstDash val="solid"/>
        </a:ln>
        <a:ln w="55000" cap="flat" cmpd="thickThin" algn="ctr">
          <a:solidFill>
            <a:schemeClr val="phClr">
              <a:tint val="90000"/>
              <a:satMod val="130000"/>
            </a:schemeClr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5Glossy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tint val="95000"/>
              <a:shade val="95000"/>
              <a:satMod val="120000"/>
            </a:schemeClr>
          </a:solidFill>
          <a:prstDash val="solid"/>
        </a:ln>
        <a:ln w="55000" cap="flat" cmpd="thickThin" algn="ctr">
          <a:solidFill>
            <a:schemeClr val="phClr">
              <a:tint val="90000"/>
              <a:satMod val="130000"/>
            </a:schemeClr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4FC28D37-012A-4F78-8189-E37D3400689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6B1B62E-928A-4006-B97D-326E5E8B4F1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AFFFBF3-BB42-47F7-806D-D5417A96E6A8}">
  <ds:schemaRefs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40262f94-9f35-4ac3-9a90-690165a166b7"/>
    <ds:schemaRef ds:uri="http://purl.org/dc/elements/1.1/"/>
    <ds:schemaRef ds:uri="a4f35948-e619-41b3-aa29-22878b09cfd2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549</TotalTime>
  <Words>261</Words>
  <Application>Microsoft Office PowerPoint</Application>
  <PresentationFormat>Widescreen</PresentationFormat>
  <Paragraphs>25</Paragraphs>
  <Slides>17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Comic Sans MS</vt:lpstr>
      <vt:lpstr>Tema di Office</vt:lpstr>
      <vt:lpstr>Presentazione standard di PowerPoint</vt:lpstr>
      <vt:lpstr> Cosa è Geometriko?  </vt:lpstr>
      <vt:lpstr>Geometriko si ispira ai giochi di carte collezionabili tipo Yu – Gi – Oh diffusi trai ragazzi</vt:lpstr>
      <vt:lpstr>Prima di giocare bisogna studiare… </vt:lpstr>
      <vt:lpstr>Presentazione standard di PowerPoint</vt:lpstr>
      <vt:lpstr>Presentazione standard di PowerPoint</vt:lpstr>
      <vt:lpstr>Organizzazione dei tavoli, distribuzione delle carte.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 PROSSIMI CAMPIONI POTREMMO ESSERE NOI…</vt:lpstr>
      <vt:lpstr>Grazie per l’attenzione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Layout titolo</dc:title>
  <dc:creator>Cristina Capozza</dc:creator>
  <cp:lastModifiedBy>Cristina Capozza</cp:lastModifiedBy>
  <cp:revision>43</cp:revision>
  <dcterms:created xsi:type="dcterms:W3CDTF">2018-06-16T10:43:19Z</dcterms:created>
  <dcterms:modified xsi:type="dcterms:W3CDTF">2018-06-17T17:09:09Z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74064800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