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69" r:id="rId15"/>
    <p:sldId id="270" r:id="rId16"/>
    <p:sldId id="272" r:id="rId17"/>
    <p:sldId id="273" r:id="rId18"/>
    <p:sldId id="268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63283"/>
    <a:srgbClr val="3E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526BD9-985B-4FAD-B182-A9102351B6BC}" type="datetimeFigureOut">
              <a:rPr lang="it-IT" smtClean="0"/>
              <a:pPr/>
              <a:t>29/06/2017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CADF8F-C345-42A4-B462-E0F1A3C5929B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CUUKE8uXT7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isseminazione\SMILE%20Pictionary%20E-book%20March%2017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osmileproject.weebly.com/" TargetMode="External"/><Relationship Id="rId2" Type="http://schemas.openxmlformats.org/officeDocument/2006/relationships/hyperlink" Target="https://www.facebook.com/groups/1662836733988015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isseminazione\Presentazione%20sistema%20scolastico%202%20(1)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vzap.kataweb.it/news/134076/quiz-inside-out-quale-emozione-se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6176" y="332656"/>
            <a:ext cx="7851648" cy="2664296"/>
          </a:xfrm>
        </p:spPr>
        <p:txBody>
          <a:bodyPr>
            <a:normAutofit/>
          </a:bodyPr>
          <a:lstStyle/>
          <a:p>
            <a:r>
              <a:rPr lang="it-IT" b="1" u="sng" dirty="0">
                <a:latin typeface="Garamond"/>
                <a:ea typeface="Calibri"/>
                <a:cs typeface="Times New Roman"/>
              </a:rPr>
              <a:t>Progetto ERASMUS + </a:t>
            </a:r>
            <a:r>
              <a:rPr lang="it-IT" b="1" u="sng" dirty="0" smtClean="0">
                <a:latin typeface="Garamond"/>
                <a:ea typeface="Calibri"/>
                <a:cs typeface="Times New Roman"/>
              </a:rPr>
              <a:t>«SMILE </a:t>
            </a:r>
            <a:r>
              <a:rPr lang="it-IT" b="1" u="sng" dirty="0">
                <a:latin typeface="Garamond"/>
                <a:ea typeface="Calibri"/>
                <a:cs typeface="Times New Roman"/>
              </a:rPr>
              <a:t>! </a:t>
            </a:r>
            <a:r>
              <a:rPr lang="it-IT" b="1" u="sng" dirty="0" smtClean="0">
                <a:latin typeface="Garamond"/>
                <a:ea typeface="Calibri"/>
                <a:cs typeface="Times New Roman"/>
              </a:rPr>
              <a:t>«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496943" cy="2448272"/>
          </a:xfrm>
        </p:spPr>
        <p:txBody>
          <a:bodyPr>
            <a:normAutofit/>
          </a:bodyPr>
          <a:lstStyle/>
          <a:p>
            <a:r>
              <a:rPr lang="it-IT" sz="3400" dirty="0" err="1" smtClean="0">
                <a:solidFill>
                  <a:srgbClr val="002060"/>
                </a:solidFill>
              </a:rPr>
              <a:t>Emotional</a:t>
            </a:r>
            <a:r>
              <a:rPr lang="it-IT" sz="3400" dirty="0" smtClean="0">
                <a:solidFill>
                  <a:srgbClr val="002060"/>
                </a:solidFill>
              </a:rPr>
              <a:t> </a:t>
            </a:r>
            <a:r>
              <a:rPr lang="it-IT" sz="3400" dirty="0" err="1" smtClean="0">
                <a:solidFill>
                  <a:srgbClr val="002060"/>
                </a:solidFill>
              </a:rPr>
              <a:t>competences</a:t>
            </a:r>
            <a:r>
              <a:rPr lang="it-IT" sz="3400" dirty="0" smtClean="0">
                <a:solidFill>
                  <a:srgbClr val="002060"/>
                </a:solidFill>
              </a:rPr>
              <a:t> in the </a:t>
            </a:r>
            <a:r>
              <a:rPr lang="it-IT" sz="3400" dirty="0" err="1" smtClean="0">
                <a:solidFill>
                  <a:srgbClr val="002060"/>
                </a:solidFill>
              </a:rPr>
              <a:t>school</a:t>
            </a:r>
            <a:endParaRPr lang="it-IT" sz="3400" dirty="0" smtClean="0">
              <a:solidFill>
                <a:srgbClr val="002060"/>
              </a:solidFill>
            </a:endParaRPr>
          </a:p>
          <a:p>
            <a:pPr algn="l"/>
            <a:r>
              <a:rPr lang="it-IT" sz="2400" dirty="0">
                <a:solidFill>
                  <a:srgbClr val="002060"/>
                </a:solidFill>
              </a:rPr>
              <a:t>b</a:t>
            </a:r>
            <a:r>
              <a:rPr lang="it-IT" sz="2400" dirty="0" smtClean="0">
                <a:solidFill>
                  <a:srgbClr val="002060"/>
                </a:solidFill>
              </a:rPr>
              <a:t>y Anna </a:t>
            </a:r>
            <a:r>
              <a:rPr lang="it-IT" sz="2400" dirty="0" err="1" smtClean="0">
                <a:solidFill>
                  <a:srgbClr val="002060"/>
                </a:solidFill>
              </a:rPr>
              <a:t>Colasuonno</a:t>
            </a:r>
            <a:r>
              <a:rPr lang="it-IT" sz="2400" dirty="0" smtClean="0">
                <a:solidFill>
                  <a:srgbClr val="002060"/>
                </a:solidFill>
              </a:rPr>
              <a:t>  - Project </a:t>
            </a:r>
            <a:r>
              <a:rPr lang="it-IT" sz="2400" dirty="0" err="1" smtClean="0">
                <a:solidFill>
                  <a:srgbClr val="002060"/>
                </a:solidFill>
              </a:rPr>
              <a:t>cohordinator</a:t>
            </a:r>
            <a:endParaRPr lang="it-IT" sz="2400" dirty="0" smtClean="0">
              <a:solidFill>
                <a:srgbClr val="002060"/>
              </a:solidFill>
            </a:endParaRPr>
          </a:p>
          <a:p>
            <a:pPr algn="ctr"/>
            <a:r>
              <a:rPr lang="it-IT" sz="2400" dirty="0" smtClean="0">
                <a:solidFill>
                  <a:srgbClr val="002060"/>
                </a:solidFill>
              </a:rPr>
              <a:t>Andria, 19 giugno 2017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4" y="4810527"/>
            <a:ext cx="1876075" cy="17956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21" y="5229200"/>
            <a:ext cx="2641873" cy="1143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6" y="4804798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Academic</a:t>
            </a:r>
            <a:r>
              <a:rPr lang="it-IT" sz="2800" dirty="0" smtClean="0"/>
              <a:t> </a:t>
            </a:r>
            <a:r>
              <a:rPr lang="it-IT" sz="2800" dirty="0" err="1" smtClean="0"/>
              <a:t>grades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the end</a:t>
            </a:r>
            <a:endParaRPr lang="it-IT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214" y="1977807"/>
            <a:ext cx="7425572" cy="430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168642" cy="86409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GRID FOR ASSESSMENT OF PRO SOCIAL  SKILLS: </a:t>
            </a:r>
            <a:r>
              <a:rPr lang="en-US" sz="2800" dirty="0" smtClean="0"/>
              <a:t>at </a:t>
            </a:r>
            <a:r>
              <a:rPr lang="en-US" sz="2800" dirty="0"/>
              <a:t>the beginning 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062218"/>
              </p:ext>
            </p:extLst>
          </p:nvPr>
        </p:nvGraphicFramePr>
        <p:xfrm>
          <a:off x="827584" y="1556792"/>
          <a:ext cx="7704855" cy="4680519"/>
        </p:xfrm>
        <a:graphic>
          <a:graphicData uri="http://schemas.openxmlformats.org/drawingml/2006/table">
            <a:tbl>
              <a:tblPr/>
              <a:tblGrid>
                <a:gridCol w="1125068"/>
                <a:gridCol w="1620593"/>
                <a:gridCol w="1810920"/>
                <a:gridCol w="2003499"/>
                <a:gridCol w="381217"/>
                <a:gridCol w="380653"/>
                <a:gridCol w="382905"/>
              </a:tblGrid>
              <a:tr h="6419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4025" marR="433705" indent="274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4025" marR="433705" indent="2743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Basic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93750" marR="793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4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Medium level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0745" marR="882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96570" marR="498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High level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0650" marR="120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8745" marR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09855" marR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268225">
                <a:tc>
                  <a:txBody>
                    <a:bodyPr/>
                    <a:lstStyle/>
                    <a:p>
                      <a:pPr marL="635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AWARENESS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recognizes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emotions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 the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effects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these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on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himself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herself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He/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sufficiently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aware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</a:t>
                      </a:r>
                      <a:r>
                        <a:rPr lang="it-IT" sz="8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limits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749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recognizes his/her emotions and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 effects of these on themselves and on others; He/She is aware of his/her limitations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marR="131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recognize his/her specific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emotions and the effects of these on themselves, on others and on events; He/She knows his/her limits and his/her strengths.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marR="87630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28522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spc="-5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it-IT" sz="800" b="1" spc="5">
                          <a:effectLst/>
                          <a:latin typeface="Calibri"/>
                          <a:ea typeface="Times New Roman"/>
                          <a:cs typeface="Calibri"/>
                        </a:rPr>
                        <a:t>U</a:t>
                      </a: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it-IT" sz="800" b="1" spc="5">
                          <a:effectLst/>
                          <a:latin typeface="Calibri"/>
                          <a:ea typeface="Times New Roman"/>
                          <a:cs typeface="Calibri"/>
                        </a:rPr>
                        <a:t>ONOM</a:t>
                      </a:r>
                      <a:r>
                        <a:rPr lang="it-IT" sz="800" b="1" spc="-5">
                          <a:effectLst/>
                          <a:latin typeface="Calibri"/>
                          <a:ea typeface="Times New Roman"/>
                          <a:cs typeface="Calibri"/>
                        </a:rPr>
                        <a:t>Y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</a:t>
                      </a:r>
                      <a:r>
                        <a:rPr lang="it-IT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accommodates emotional situations or needs  not expected and strives to deal them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1422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</a:t>
                      </a: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accommodates posiively  emotional situations or needs  not expected and strives to deal them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3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 reacts to situations or emotional needs with effective and divergent solutions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05875">
                <a:tc>
                  <a:txBody>
                    <a:bodyPr/>
                    <a:lstStyle/>
                    <a:p>
                      <a:pPr marL="635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r>
                        <a:rPr lang="it-IT" sz="800" b="1" spc="5">
                          <a:effectLst/>
                          <a:latin typeface="Calibri"/>
                          <a:ea typeface="Times New Roman"/>
                          <a:cs typeface="Calibri"/>
                        </a:rPr>
                        <a:t>O</a:t>
                      </a:r>
                      <a:r>
                        <a:rPr lang="it-IT" sz="800" b="1" spc="-5">
                          <a:effectLst/>
                          <a:latin typeface="Calibri"/>
                          <a:ea typeface="Times New Roman"/>
                          <a:cs typeface="Calibri"/>
                        </a:rPr>
                        <a:t>LL</a:t>
                      </a: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it-IT" sz="800" b="1" spc="5">
                          <a:effectLst/>
                          <a:latin typeface="Calibri"/>
                          <a:ea typeface="Times New Roman"/>
                          <a:cs typeface="Calibri"/>
                        </a:rPr>
                        <a:t>BOR</a:t>
                      </a: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ATION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participates and cooperates at a basic level and can make requests for help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participates spontaneously and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collaborates in an active way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</a:t>
                      </a: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actively participates and collaborates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marR="274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offering their  personal contribution and  taking the initiative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935907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spc="-5">
                          <a:effectLst/>
                          <a:latin typeface="Calibri"/>
                          <a:ea typeface="Times New Roman"/>
                          <a:cs typeface="Calibri"/>
                        </a:rPr>
                        <a:t>SELF ESTIME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63830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sufficient self-esteem,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163830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but sometimes  needs to be encouraged in the face of obstacles and setbacks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5016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 good self-esteem and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marR="5016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confidence in their own and others' abilities; facing obstacles and knows how to respond to setbacks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732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high levels of self-esteem and confidence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marR="18732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their own and others' abilities; He/She  feels  motivated to move towards new goals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91" marR="53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GRID FOR ASSESSMENT OF PRO SOCIAL SKILLS: </a:t>
            </a:r>
            <a:r>
              <a:rPr lang="en-US" sz="2800" dirty="0" smtClean="0"/>
              <a:t>at </a:t>
            </a:r>
            <a:r>
              <a:rPr lang="en-US" sz="2800" dirty="0"/>
              <a:t>the end of project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141824"/>
              </p:ext>
            </p:extLst>
          </p:nvPr>
        </p:nvGraphicFramePr>
        <p:xfrm>
          <a:off x="1042988" y="2414180"/>
          <a:ext cx="7417445" cy="3823132"/>
        </p:xfrm>
        <a:graphic>
          <a:graphicData uri="http://schemas.openxmlformats.org/drawingml/2006/table">
            <a:tbl>
              <a:tblPr/>
              <a:tblGrid>
                <a:gridCol w="1083100"/>
                <a:gridCol w="1560140"/>
                <a:gridCol w="1743368"/>
                <a:gridCol w="1928764"/>
                <a:gridCol w="366997"/>
                <a:gridCol w="366454"/>
                <a:gridCol w="368622"/>
              </a:tblGrid>
              <a:tr h="42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4025" marR="433705" indent="27432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 </a:t>
                      </a:r>
                      <a:r>
                        <a:rPr lang="it-IT" sz="800" b="1" spc="-25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it-IT" sz="800" b="1" spc="5">
                          <a:effectLst/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asIc Level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93750" marR="793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4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Medium level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6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0745" marR="882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96570" marR="4984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High level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20650" marR="1206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18745" marR="1181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B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09855" marR="1111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51172">
                <a:tc>
                  <a:txBody>
                    <a:bodyPr/>
                    <a:lstStyle/>
                    <a:p>
                      <a:pPr marL="635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AWARENESS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recognizes his/her emotions and the effects of these on himself/herself; He/She  is sufficiently aware of his/her limits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recognizes his/her emotions and the effects of these on themselves and on others; He/She is aware of his/her limitations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recognize his/her specific emotions and the effects of these on themselves, on others and on events; He/She knows his/her limits and his/her strengths.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51172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t-IT" sz="800" b="1" spc="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it-IT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it-IT" sz="800" b="1" spc="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ONOM</a:t>
                      </a:r>
                      <a:r>
                        <a:rPr lang="it-IT" sz="800" b="1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</a:t>
                      </a:r>
                      <a:r>
                        <a:rPr lang="it-IT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accommodates emotional situations or needs  not expected and strives to deal them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1422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</a:t>
                      </a:r>
                      <a:r>
                        <a:rPr lang="it-IT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accommodates posiively  emotional situations or needs  not expected and strives to deal them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R="1073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857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 reacts to situations or emotional needs with effective and divergent solutions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74943">
                <a:tc>
                  <a:txBody>
                    <a:bodyPr/>
                    <a:lstStyle/>
                    <a:p>
                      <a:pPr marL="63500" algn="ctr">
                        <a:lnSpc>
                          <a:spcPts val="1210"/>
                        </a:lnSpc>
                        <a:spcAft>
                          <a:spcPts val="0"/>
                        </a:spcAft>
                      </a:pPr>
                      <a:r>
                        <a:rPr lang="it-IT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it-IT" sz="800" b="1" spc="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it-IT" sz="800" b="1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LL</a:t>
                      </a:r>
                      <a:r>
                        <a:rPr lang="it-IT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t-IT" sz="800" b="1" spc="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BOR</a:t>
                      </a:r>
                      <a:r>
                        <a:rPr lang="it-IT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ATION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participates and cooperates at a basic level and can make requests for help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participates spontaneously 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 collaborates in an active way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66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2749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He/She actively participates and collaborates offering their personal contribution and  taking the initiative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19709">
                <a:tc>
                  <a:txBody>
                    <a:bodyPr/>
                    <a:lstStyle/>
                    <a:p>
                      <a:pPr marL="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SELF ESTIME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163830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sufficient self-esteem, but sometimes  needs to be encouraged in the face of obstacles and setbacks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5016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 good self-esteem and confidence in their own and others' abilities; facing obstacles and knows how to respond to setbacks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187325" algn="ctr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He/She has high levels of self-esteem and confidence in their own and others' abilities; He/She  feels  motivated to move towards new goals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  <a:endParaRPr lang="it-IT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it-IT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Valutazione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103" name="Picture 7" descr="C:\Users\utente\Desktop\Cattu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1296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DISSEMINAZIONE E PRODOTTI  DEL PROGETTO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nostro progetto include risultati tangibili e immateriali. I risultati tangibili (Il manuale di buone pratiche, il </a:t>
            </a:r>
            <a:r>
              <a:rPr lang="it-IT" dirty="0" err="1"/>
              <a:t>pictionary</a:t>
            </a:r>
            <a:r>
              <a:rPr lang="it-IT" dirty="0"/>
              <a:t> multilingue, </a:t>
            </a:r>
            <a:r>
              <a:rPr lang="it-IT" dirty="0" smtClean="0"/>
              <a:t>L’inno e altre canzoni , </a:t>
            </a:r>
            <a:r>
              <a:rPr lang="it-IT" dirty="0"/>
              <a:t>il libro dei </a:t>
            </a:r>
            <a:r>
              <a:rPr lang="it-IT" dirty="0" smtClean="0"/>
              <a:t>talenti,  il portfolio, il progetto </a:t>
            </a:r>
            <a:r>
              <a:rPr lang="it-IT" dirty="0" err="1"/>
              <a:t>eTwinning</a:t>
            </a:r>
            <a:r>
              <a:rPr lang="it-IT" dirty="0"/>
              <a:t>, la mappa comparativa dei sistemi educativi e l'organizzazione scolastica e alcuni altri materiali </a:t>
            </a:r>
            <a:r>
              <a:rPr lang="it-IT" dirty="0" smtClean="0"/>
              <a:t>audiovisivi</a:t>
            </a:r>
            <a:r>
              <a:rPr lang="it-IT" dirty="0"/>
              <a:t>) saranno accessibili indefinitamente on-line, </a:t>
            </a:r>
            <a:r>
              <a:rPr lang="it-IT" dirty="0" smtClean="0"/>
              <a:t>anche dopo </a:t>
            </a:r>
            <a:r>
              <a:rPr lang="it-IT" dirty="0"/>
              <a:t>il suo completamento. </a:t>
            </a:r>
            <a:endParaRPr lang="it-IT" dirty="0" smtClean="0"/>
          </a:p>
          <a:p>
            <a:r>
              <a:rPr lang="it-IT" dirty="0"/>
              <a:t>M</a:t>
            </a:r>
            <a:r>
              <a:rPr lang="it-IT" dirty="0" smtClean="0"/>
              <a:t>olti </a:t>
            </a:r>
            <a:r>
              <a:rPr lang="it-IT" dirty="0"/>
              <a:t>risultati immateriali del </a:t>
            </a:r>
            <a:r>
              <a:rPr lang="it-IT" dirty="0" smtClean="0"/>
              <a:t>progetto: output </a:t>
            </a:r>
            <a:r>
              <a:rPr lang="it-IT" dirty="0"/>
              <a:t>intellettuali, eventi multipli e attività di apprendimento / formazione / insegnamento.</a:t>
            </a:r>
          </a:p>
        </p:txBody>
      </p:sp>
    </p:spTree>
    <p:extLst>
      <p:ext uri="{BB962C8B-B14F-4D97-AF65-F5344CB8AC3E}">
        <p14:creationId xmlns:p14="http://schemas.microsoft.com/office/powerpoint/2010/main" val="34976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Task di ciascuna scuola partecipante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ITALIA : realizzazione dell’inno del progetto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hlinkClick r:id="rId2"/>
              </a:rPr>
              <a:t>https://youtu.be/CUUKE8uXT7g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CROAZIA : selezione delle proposte dei loghi e realizzazione grafica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3027818" cy="27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Spagna: attività di formazione ai docenti</a:t>
            </a:r>
          </a:p>
          <a:p>
            <a:endParaRPr lang="it-IT" dirty="0" smtClean="0">
              <a:solidFill>
                <a:srgbClr val="00B050"/>
              </a:solidFill>
            </a:endParaRP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Romania: realizzazione di un video finale </a:t>
            </a:r>
          </a:p>
          <a:p>
            <a:endParaRPr 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</a:rPr>
              <a:t>Inghilterra : realizzazione del </a:t>
            </a:r>
            <a:r>
              <a:rPr lang="it-IT" dirty="0" err="1" smtClean="0">
                <a:solidFill>
                  <a:srgbClr val="7030A0"/>
                </a:solidFill>
              </a:rPr>
              <a:t>Pictionary</a:t>
            </a:r>
            <a:r>
              <a:rPr lang="it-IT" dirty="0" smtClean="0">
                <a:solidFill>
                  <a:srgbClr val="7030A0"/>
                </a:solidFill>
              </a:rPr>
              <a:t> delle emozioni</a:t>
            </a:r>
            <a:endParaRPr lang="it-IT" dirty="0">
              <a:solidFill>
                <a:srgbClr val="7030A0"/>
              </a:solidFill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90228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8019943" imgH="5667255" progId="AcroExch.Document.DC">
                  <p:link updateAutomatic="1"/>
                </p:oleObj>
              </mc:Choice>
              <mc:Fallback>
                <p:oleObj name="Acrobat Document" r:id="rId3" imgW="8019943" imgH="5667255" progId="AcroExch.Document.DC">
                  <p:link updateAutomatic="1"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520291"/>
              </p:ext>
            </p:extLst>
          </p:nvPr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019943" imgH="5667255" progId="AcroExch.Document.DC">
                  <p:link updateAutomatic="1"/>
                </p:oleObj>
              </mc:Choice>
              <mc:Fallback>
                <p:oleObj name="Acrobat Document" r:id="rId3" imgW="8019943" imgH="5667255" progId="AcroExch.Document.DC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Disseminazione del progetto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Social network </a:t>
            </a:r>
            <a:r>
              <a:rPr lang="it-IT" dirty="0" err="1" smtClean="0">
                <a:solidFill>
                  <a:srgbClr val="FF0000"/>
                </a:solidFill>
              </a:rPr>
              <a:t>Facebook</a:t>
            </a:r>
            <a:r>
              <a:rPr lang="it-IT" dirty="0" smtClean="0">
                <a:solidFill>
                  <a:srgbClr val="FF0000"/>
                </a:solidFill>
              </a:rPr>
              <a:t> : creazione di un gruppo chiuso </a:t>
            </a:r>
            <a:r>
              <a:rPr lang="it-IT" dirty="0" smtClean="0">
                <a:hlinkClick r:id="rId2"/>
              </a:rPr>
              <a:t>https://www.facebook.com/groups/1662836733988015/</a:t>
            </a:r>
            <a:endParaRPr lang="it-IT" dirty="0" smtClean="0"/>
          </a:p>
          <a:p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Sito web del progetto: </a:t>
            </a:r>
            <a:r>
              <a:rPr lang="it-IT" dirty="0" smtClean="0">
                <a:hlinkClick r:id="rId3"/>
              </a:rPr>
              <a:t>http://crosmileproject.weebly.com/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>
                <a:solidFill>
                  <a:srgbClr val="CC3300"/>
                </a:solidFill>
              </a:rPr>
              <a:t>Progetto </a:t>
            </a:r>
            <a:r>
              <a:rPr lang="it-IT" dirty="0" err="1" smtClean="0">
                <a:solidFill>
                  <a:srgbClr val="CC3300"/>
                </a:solidFill>
              </a:rPr>
              <a:t>etwinning</a:t>
            </a:r>
            <a:r>
              <a:rPr lang="it-IT" dirty="0" smtClean="0">
                <a:solidFill>
                  <a:srgbClr val="CC3300"/>
                </a:solidFill>
              </a:rPr>
              <a:t> </a:t>
            </a:r>
          </a:p>
          <a:p>
            <a:pPr marL="0" indent="0">
              <a:buNone/>
            </a:pPr>
            <a:r>
              <a:rPr lang="it-IT" smtClean="0">
                <a:solidFill>
                  <a:srgbClr val="CC3300"/>
                </a:solidFill>
              </a:rPr>
              <a:t> https://twinspace.etwinning.net/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63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agabri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1902" y="332656"/>
            <a:ext cx="8710578" cy="5991945"/>
          </a:xfrm>
        </p:spPr>
      </p:pic>
    </p:spTree>
    <p:extLst>
      <p:ext uri="{BB962C8B-B14F-4D97-AF65-F5344CB8AC3E}">
        <p14:creationId xmlns:p14="http://schemas.microsoft.com/office/powerpoint/2010/main" val="14678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Presentazione del sistema scolastico in Italia </a:t>
            </a:r>
            <a:endParaRPr lang="it-IT" dirty="0"/>
          </a:p>
        </p:txBody>
      </p:sp>
      <p:graphicFrame>
        <p:nvGraphicFramePr>
          <p:cNvPr id="4" name="Segnaposto contenuto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52876"/>
              </p:ext>
            </p:extLst>
          </p:nvPr>
        </p:nvGraphicFramePr>
        <p:xfrm>
          <a:off x="1644650" y="1935163"/>
          <a:ext cx="5853113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resentazione" r:id="rId3" imgW="4570501" imgH="3427400" progId="PowerPoint.Show.12">
                  <p:link updateAutomatic="1"/>
                </p:oleObj>
              </mc:Choice>
              <mc:Fallback>
                <p:oleObj name="Presentazione" r:id="rId3" imgW="4570501" imgH="3427400" progId="PowerPoint.Show.12">
                  <p:link updateAutomatic="1"/>
                  <p:pic>
                    <p:nvPicPr>
                      <p:cNvPr id="0" name="Picture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935163"/>
                        <a:ext cx="5853113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62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55576" y="620688"/>
            <a:ext cx="7312658" cy="1549976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 smtClean="0">
                <a:solidFill>
                  <a:srgbClr val="3E5400"/>
                </a:solidFill>
              </a:rPr>
              <a:t>“</a:t>
            </a:r>
            <a:r>
              <a:rPr lang="en-US" sz="3100" dirty="0">
                <a:solidFill>
                  <a:srgbClr val="3E5400"/>
                </a:solidFill>
              </a:rPr>
              <a:t>Educating the mind without educating the heart is no education at all.”</a:t>
            </a:r>
            <a:br>
              <a:rPr lang="en-US" sz="3100" dirty="0">
                <a:solidFill>
                  <a:srgbClr val="3E5400"/>
                </a:solidFill>
              </a:rPr>
            </a:br>
            <a:r>
              <a:rPr lang="en-US" sz="3100" dirty="0">
                <a:solidFill>
                  <a:srgbClr val="3E5400"/>
                </a:solidFill>
              </a:rPr>
              <a:t>"</a:t>
            </a:r>
            <a:r>
              <a:rPr lang="en-US" sz="3100" dirty="0" err="1">
                <a:solidFill>
                  <a:srgbClr val="3E5400"/>
                </a:solidFill>
              </a:rPr>
              <a:t>Educare</a:t>
            </a:r>
            <a:r>
              <a:rPr lang="en-US" sz="3100" dirty="0">
                <a:solidFill>
                  <a:srgbClr val="3E5400"/>
                </a:solidFill>
              </a:rPr>
              <a:t> la </a:t>
            </a:r>
            <a:r>
              <a:rPr lang="en-US" sz="3100" dirty="0" err="1">
                <a:solidFill>
                  <a:srgbClr val="3E5400"/>
                </a:solidFill>
              </a:rPr>
              <a:t>mente</a:t>
            </a:r>
            <a:r>
              <a:rPr lang="en-US" sz="3100" dirty="0">
                <a:solidFill>
                  <a:srgbClr val="3E5400"/>
                </a:solidFill>
              </a:rPr>
              <a:t> </a:t>
            </a:r>
            <a:r>
              <a:rPr lang="en-US" sz="3100" dirty="0" err="1">
                <a:solidFill>
                  <a:srgbClr val="3E5400"/>
                </a:solidFill>
              </a:rPr>
              <a:t>senza</a:t>
            </a:r>
            <a:r>
              <a:rPr lang="en-US" sz="3100" dirty="0">
                <a:solidFill>
                  <a:srgbClr val="3E5400"/>
                </a:solidFill>
              </a:rPr>
              <a:t> </a:t>
            </a:r>
            <a:r>
              <a:rPr lang="en-US" sz="3100" dirty="0" err="1">
                <a:solidFill>
                  <a:srgbClr val="3E5400"/>
                </a:solidFill>
              </a:rPr>
              <a:t>educare</a:t>
            </a:r>
            <a:r>
              <a:rPr lang="en-US" sz="3100" dirty="0">
                <a:solidFill>
                  <a:srgbClr val="3E5400"/>
                </a:solidFill>
              </a:rPr>
              <a:t> </a:t>
            </a:r>
            <a:r>
              <a:rPr lang="en-US" sz="3100" dirty="0" err="1">
                <a:solidFill>
                  <a:srgbClr val="3E5400"/>
                </a:solidFill>
              </a:rPr>
              <a:t>il</a:t>
            </a:r>
            <a:r>
              <a:rPr lang="en-US" sz="3100" dirty="0">
                <a:solidFill>
                  <a:srgbClr val="3E5400"/>
                </a:solidFill>
              </a:rPr>
              <a:t> </a:t>
            </a:r>
            <a:r>
              <a:rPr lang="en-US" sz="3100" dirty="0" err="1">
                <a:solidFill>
                  <a:srgbClr val="3E5400"/>
                </a:solidFill>
              </a:rPr>
              <a:t>cuore</a:t>
            </a:r>
            <a:r>
              <a:rPr lang="en-US" sz="3100" dirty="0">
                <a:solidFill>
                  <a:srgbClr val="3E5400"/>
                </a:solidFill>
              </a:rPr>
              <a:t> non è </a:t>
            </a:r>
            <a:r>
              <a:rPr lang="en-US" sz="3100" dirty="0" err="1">
                <a:solidFill>
                  <a:srgbClr val="3E5400"/>
                </a:solidFill>
              </a:rPr>
              <a:t>affatto</a:t>
            </a:r>
            <a:r>
              <a:rPr lang="en-US" sz="3100" dirty="0">
                <a:solidFill>
                  <a:srgbClr val="3E5400"/>
                </a:solidFill>
              </a:rPr>
              <a:t> </a:t>
            </a:r>
            <a:r>
              <a:rPr lang="en-US" sz="3100" dirty="0" err="1">
                <a:solidFill>
                  <a:srgbClr val="3E5400"/>
                </a:solidFill>
              </a:rPr>
              <a:t>educare</a:t>
            </a:r>
            <a:r>
              <a:rPr lang="en-US" sz="3100" dirty="0">
                <a:solidFill>
                  <a:srgbClr val="3E5400"/>
                </a:solidFill>
              </a:rPr>
              <a:t>." (</a:t>
            </a:r>
            <a:r>
              <a:rPr lang="en-US" sz="3100" dirty="0" err="1">
                <a:solidFill>
                  <a:srgbClr val="3E5400"/>
                </a:solidFill>
              </a:rPr>
              <a:t>Aristotele</a:t>
            </a:r>
            <a:r>
              <a:rPr lang="en-US" sz="3100" dirty="0">
                <a:solidFill>
                  <a:srgbClr val="3E5400"/>
                </a:solidFill>
              </a:rPr>
              <a:t>)</a:t>
            </a:r>
            <a:r>
              <a:rPr lang="en-US" sz="2200" dirty="0">
                <a:solidFill>
                  <a:srgbClr val="3E5400"/>
                </a:solidFill>
              </a:rPr>
              <a:t/>
            </a:r>
            <a:br>
              <a:rPr lang="en-US" sz="2200" dirty="0">
                <a:solidFill>
                  <a:srgbClr val="3E5400"/>
                </a:solidFill>
              </a:rPr>
            </a:br>
            <a:endParaRPr lang="it-IT" sz="2200" dirty="0">
              <a:solidFill>
                <a:srgbClr val="3E54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4057676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latin typeface="Garamond"/>
                <a:ea typeface="Calibri"/>
                <a:cs typeface="Arial"/>
              </a:rPr>
              <a:t> 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4400" dirty="0">
                <a:latin typeface="Garamond"/>
                <a:ea typeface="Calibri"/>
                <a:cs typeface="Times New Roman"/>
              </a:rPr>
              <a:t>Questo il  principio ispiratore del </a:t>
            </a:r>
            <a:r>
              <a:rPr lang="it-IT" sz="4400" dirty="0" smtClean="0">
                <a:latin typeface="Garamond"/>
                <a:ea typeface="Calibri"/>
                <a:cs typeface="Times New Roman"/>
              </a:rPr>
              <a:t>progetto. L’idea fa </a:t>
            </a:r>
            <a:r>
              <a:rPr lang="it-IT" sz="4400" dirty="0">
                <a:latin typeface="Garamond"/>
                <a:ea typeface="Calibri"/>
                <a:cs typeface="Times New Roman"/>
              </a:rPr>
              <a:t>riferimento ad uno “stato di ben-essere emotivo e psicologico nel quale il bambino è in grado di sfruttare le proprie capacità cognitive </a:t>
            </a:r>
            <a:r>
              <a:rPr lang="it-IT" sz="4400" dirty="0" smtClean="0">
                <a:latin typeface="Garamond"/>
                <a:ea typeface="Calibri"/>
                <a:cs typeface="Times New Roman"/>
              </a:rPr>
              <a:t>ed </a:t>
            </a:r>
            <a:r>
              <a:rPr lang="it-IT" sz="4400" dirty="0">
                <a:latin typeface="Garamond"/>
                <a:ea typeface="Calibri"/>
                <a:cs typeface="Times New Roman"/>
              </a:rPr>
              <a:t>emozionali per rispondere alla vita di ogni </a:t>
            </a:r>
            <a:r>
              <a:rPr lang="it-IT" sz="4400" dirty="0" smtClean="0">
                <a:latin typeface="Garamond"/>
                <a:ea typeface="Calibri"/>
                <a:cs typeface="Times New Roman"/>
              </a:rPr>
              <a:t>giorno, per </a:t>
            </a:r>
            <a:r>
              <a:rPr lang="it-IT" sz="4400" dirty="0">
                <a:latin typeface="Garamond"/>
                <a:ea typeface="Calibri"/>
                <a:cs typeface="Times New Roman"/>
              </a:rPr>
              <a:t>conoscere se stesso e gli altri, per adattarsi ai propri conflitti interiori e alle condizioni esterne. La conoscenza delle proprie </a:t>
            </a:r>
            <a:r>
              <a:rPr lang="it-IT" sz="4400" dirty="0" err="1" smtClean="0">
                <a:latin typeface="Garamond"/>
                <a:ea typeface="Calibri"/>
                <a:cs typeface="Times New Roman"/>
              </a:rPr>
              <a:t>emozioni,detta</a:t>
            </a:r>
            <a:r>
              <a:rPr lang="it-IT" sz="4400" dirty="0" smtClean="0">
                <a:latin typeface="Garamond"/>
                <a:ea typeface="Calibri"/>
                <a:cs typeface="Times New Roman"/>
              </a:rPr>
              <a:t> </a:t>
            </a:r>
            <a:r>
              <a:rPr lang="it-IT" sz="4400" dirty="0">
                <a:latin typeface="Garamond"/>
                <a:ea typeface="Calibri"/>
                <a:cs typeface="Times New Roman"/>
              </a:rPr>
              <a:t>anche </a:t>
            </a:r>
            <a:r>
              <a:rPr lang="it-IT" sz="4400" dirty="0" smtClean="0">
                <a:latin typeface="Garamond"/>
                <a:ea typeface="Calibri"/>
                <a:cs typeface="Times New Roman"/>
              </a:rPr>
              <a:t>autoconsapevolezza,  </a:t>
            </a:r>
            <a:r>
              <a:rPr lang="it-IT" sz="4400" dirty="0">
                <a:latin typeface="Garamond"/>
                <a:ea typeface="Calibri"/>
                <a:cs typeface="Times New Roman"/>
              </a:rPr>
              <a:t>è una competenza fondamentale per gestire al meglio le diverse situazioni della vita.</a:t>
            </a:r>
            <a:endParaRPr lang="it-IT" sz="44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7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68"/>
            <a:ext cx="9144000" cy="6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pPr marL="342900" lvl="0" indent="-274320">
              <a:lnSpc>
                <a:spcPct val="115000"/>
              </a:lnSpc>
              <a:spcBef>
                <a:spcPct val="20000"/>
              </a:spcBef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Garamond"/>
                <a:ea typeface="Calibri"/>
                <a:cs typeface="Times New Roman"/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Garamond"/>
                <a:ea typeface="Calibri"/>
                <a:cs typeface="Times New Roman"/>
              </a:rPr>
            </a:br>
            <a:r>
              <a:rPr lang="it-IT" sz="32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Sintesi del progetto</a:t>
            </a:r>
            <a:r>
              <a:rPr lang="it-IT" sz="32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32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r>
              <a:rPr lang="it-IT" sz="28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Competenze trasversali attese </a:t>
            </a:r>
            <a:r>
              <a:rPr lang="it-IT" sz="2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La </a:t>
            </a: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comunicazione nella </a:t>
            </a:r>
            <a:r>
              <a:rPr lang="it-IT" b="1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madrelingua: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Esprimere ed interpretare concetti, pensieri, sentimenti, fatti e opinioni in forma sia orale sia scritta </a:t>
            </a:r>
            <a:r>
              <a:rPr lang="it-IT" dirty="0">
                <a:latin typeface="Garamond"/>
                <a:ea typeface="Calibri"/>
                <a:cs typeface="Times New Roman"/>
              </a:rPr>
              <a:t>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ed interagire adeguatamente sul piano linguistico in vari contesti culturali e sociali.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La comunicazione nella lingua </a:t>
            </a:r>
            <a:r>
              <a:rPr lang="it-IT" b="1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straniera: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Affrontare in lingua straniera una semplice ed essenziale comunicazione .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Imparare a </a:t>
            </a:r>
            <a:r>
              <a:rPr lang="it-IT" b="1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imparare: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Acquisire, elaborare e assimilare le nuove conoscenze e abilità per usarle e applicarle in contesti </a:t>
            </a:r>
            <a:r>
              <a:rPr lang="it-IT" dirty="0">
                <a:latin typeface="Garamond"/>
                <a:ea typeface="Calibri"/>
                <a:cs typeface="Times New Roman"/>
              </a:rPr>
              <a:t>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diversificati.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57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Le competenze sociali e civiche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Interagire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in modo costruttivo nella vita sociale per partecipare alla vita civile in modo propositivo e </a:t>
            </a:r>
            <a:r>
              <a:rPr lang="it-IT" dirty="0">
                <a:latin typeface="Garamond"/>
                <a:ea typeface="Calibri"/>
                <a:cs typeface="Times New Roman"/>
              </a:rPr>
              <a:t>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costruttivo.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Imparare </a:t>
            </a: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a imparare: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stimolare l’ acquisizione di strategie per organizzare il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proprio</a:t>
            </a:r>
            <a:r>
              <a:rPr lang="it-IT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apprendimento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e il metodo di studio nel lavoro personale o in progetti condivisi.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Comunicare: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comprendere e interpretare criticamente messaggi diversi per genere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e</a:t>
            </a:r>
            <a:r>
              <a:rPr lang="it-IT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complessità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, trasmessi utilizzando linguaggi verbali, non verbali e simbolici.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Collaborare e partecipare: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fare propri e rispettare diritti e doveri fondamentali di ognuno. 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Progettare: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 </a:t>
            </a:r>
            <a:endParaRPr lang="it-IT" dirty="0" smtClean="0">
              <a:solidFill>
                <a:srgbClr val="000000"/>
              </a:solidFill>
              <a:latin typeface="Garamond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rielaborare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le conoscenze apprese per condividere e realizzare insieme progetti legati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al</a:t>
            </a:r>
            <a:r>
              <a:rPr lang="it-IT" sz="20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contesto </a:t>
            </a:r>
            <a:r>
              <a:rPr lang="it-IT" dirty="0">
                <a:solidFill>
                  <a:srgbClr val="000000"/>
                </a:solidFill>
                <a:latin typeface="Garamond"/>
                <a:ea typeface="Calibri"/>
                <a:cs typeface="Times New Roman"/>
              </a:rPr>
              <a:t>di appartenenza.</a:t>
            </a:r>
            <a:endParaRPr lang="it-IT" sz="2000" dirty="0"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1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19100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Traguardi per lo sviluppo delle competenze </a:t>
            </a:r>
            <a:r>
              <a:rPr lang="it-IT" sz="2800" b="1" dirty="0" smtClean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degli alunni </a:t>
            </a:r>
            <a:r>
              <a:rPr lang="it-IT" sz="2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COGNITIVE</a:t>
            </a:r>
            <a:endParaRPr lang="it-IT" sz="4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- </a:t>
            </a: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Comprendere  messaggi di diverso tipo </a:t>
            </a:r>
            <a:endParaRPr lang="it-IT" sz="45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b="1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- </a:t>
            </a: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Comunicare idee e informazioni utilizzando linguaggi e supporti diversi </a:t>
            </a:r>
            <a:endParaRPr lang="it-IT" sz="45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- Progettare la situazione di compito riguardante il percorso svolto, utilizzando le conoscenze apprese e le abilità acquisite. </a:t>
            </a:r>
            <a:endParaRPr lang="it-IT" sz="45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METACOGNITIVE</a:t>
            </a:r>
            <a:endParaRPr lang="it-IT" sz="4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Imparare ad imparare – organizzare il proprio apprendimento utilizzando varie fonti e varie strategie metacognitive (meta-ascolto e </a:t>
            </a:r>
            <a:r>
              <a:rPr lang="it-IT" sz="4500" dirty="0" err="1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metacomprensione</a:t>
            </a: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). </a:t>
            </a:r>
            <a:endParaRPr lang="it-IT" sz="45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b="1" dirty="0">
                <a:solidFill>
                  <a:srgbClr val="00B050"/>
                </a:solidFill>
                <a:latin typeface="Garamond"/>
                <a:ea typeface="Calibri"/>
                <a:cs typeface="Times New Roman"/>
              </a:rPr>
              <a:t>SOCIALI</a:t>
            </a:r>
            <a:endParaRPr lang="it-IT" sz="45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500" dirty="0">
                <a:solidFill>
                  <a:srgbClr val="002060"/>
                </a:solidFill>
                <a:latin typeface="Garamond"/>
                <a:ea typeface="Calibri"/>
                <a:cs typeface="Times New Roman"/>
              </a:rPr>
              <a:t>Interagire in modo costruttivo contribuendo  all’apprendimento condiviso e alla realizzazione di prodotti comuni </a:t>
            </a:r>
            <a:endParaRPr lang="it-IT" sz="45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20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1264" cy="1728192"/>
          </a:xfrm>
        </p:spPr>
        <p:txBody>
          <a:bodyPr>
            <a:noAutofit/>
          </a:bodyPr>
          <a:lstStyle/>
          <a:p>
            <a:pPr>
              <a:lnSpc>
                <a:spcPts val="3375"/>
              </a:lnSpc>
              <a:spcAft>
                <a:spcPts val="0"/>
              </a:spcAft>
            </a:pPr>
            <a:r>
              <a:rPr lang="it-IT" sz="2800" dirty="0">
                <a:latin typeface="Calibri"/>
                <a:ea typeface="Calibri"/>
                <a:cs typeface="Times New Roman"/>
              </a:rPr>
              <a:t/>
            </a:r>
            <a:br>
              <a:rPr lang="it-IT" sz="2800" dirty="0">
                <a:latin typeface="Calibri"/>
                <a:ea typeface="Calibri"/>
                <a:cs typeface="Times New Roman"/>
              </a:rPr>
            </a:br>
            <a:r>
              <a:rPr lang="it-IT" sz="2800" b="1" dirty="0">
                <a:solidFill>
                  <a:srgbClr val="04617B"/>
                </a:solidFill>
                <a:latin typeface="Cambria"/>
                <a:ea typeface="Times New Roman"/>
                <a:cs typeface="Times New Roman"/>
              </a:rPr>
              <a:t>Tabella di registrazione del test  : </a:t>
            </a:r>
            <a:r>
              <a:rPr lang="it-IT" sz="2800" dirty="0">
                <a:solidFill>
                  <a:srgbClr val="04617B"/>
                </a:solidFill>
                <a:ea typeface="Calibri"/>
                <a:cs typeface="Times New Roman"/>
              </a:rPr>
              <a:t/>
            </a:r>
            <a:br>
              <a:rPr lang="it-IT" sz="2800" dirty="0">
                <a:solidFill>
                  <a:srgbClr val="04617B"/>
                </a:solidFill>
                <a:ea typeface="Calibri"/>
                <a:cs typeface="Times New Roman"/>
              </a:rPr>
            </a:br>
            <a: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  <a:t>Quale emozione sei ? di </a:t>
            </a:r>
            <a:r>
              <a:rPr lang="it-IT" sz="2800" kern="1800" dirty="0" smtClean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  <a:t>Inside </a:t>
            </a:r>
            <a: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  <a:t>out</a:t>
            </a:r>
            <a:b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</a:br>
            <a: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  <a:hlinkClick r:id="rId2"/>
              </a:rPr>
              <a:t>http://tvzap.kataweb.it/news/134076/quiz-inside-out-quale-emozione-sei/</a:t>
            </a:r>
            <a: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  <a:t/>
            </a:r>
            <a:br>
              <a:rPr lang="it-IT" sz="2800" kern="1800" dirty="0">
                <a:solidFill>
                  <a:srgbClr val="04617B"/>
                </a:solidFill>
                <a:latin typeface="Helvetica"/>
                <a:ea typeface="Times New Roman"/>
                <a:cs typeface="Times New Roman"/>
              </a:rPr>
            </a:b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962309" y="2658681"/>
          <a:ext cx="4938395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1162050"/>
                <a:gridCol w="962660"/>
                <a:gridCol w="1122045"/>
                <a:gridCol w="1085850"/>
                <a:gridCol w="605790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interclassi totale 616 alunni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MASCHI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FEMMINE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PAURA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TRISTEZZA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GIOIA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DISGUSTO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RABBIA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BING BONG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1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rmAutofit fontScale="90000"/>
          </a:bodyPr>
          <a:lstStyle/>
          <a:p>
            <a:pPr>
              <a:lnSpc>
                <a:spcPts val="3375"/>
              </a:lnSpc>
              <a:spcBef>
                <a:spcPts val="2400"/>
              </a:spcBef>
              <a:spcAft>
                <a:spcPts val="0"/>
              </a:spcAft>
            </a:pPr>
            <a:r>
              <a:rPr lang="it-IT" sz="2200" b="1" kern="0" dirty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  <a:t>Tabella di registrazione del test  : </a:t>
            </a:r>
            <a:br>
              <a:rPr lang="it-IT" sz="2200" b="1" kern="0" dirty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</a:br>
            <a:r>
              <a:rPr lang="it-IT" sz="2200" kern="1800" dirty="0">
                <a:solidFill>
                  <a:srgbClr val="002060"/>
                </a:solidFill>
                <a:latin typeface="Helvetica"/>
                <a:ea typeface="Times New Roman"/>
                <a:cs typeface="Times New Roman"/>
              </a:rPr>
              <a:t>Quale emozione di Inside out sei?</a:t>
            </a:r>
            <a:r>
              <a:rPr lang="it-IT" sz="2200" b="1" kern="0" dirty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it-IT" sz="2200" b="1" kern="0" dirty="0">
                <a:solidFill>
                  <a:srgbClr val="002060"/>
                </a:solidFill>
                <a:latin typeface="Cambria"/>
                <a:ea typeface="Times New Roman"/>
                <a:cs typeface="Times New Roman"/>
              </a:rPr>
            </a:br>
            <a:r>
              <a:rPr lang="it-IT" sz="2200" dirty="0">
                <a:latin typeface="Calibri"/>
                <a:ea typeface="Calibri"/>
                <a:cs typeface="Times New Roman"/>
              </a:rPr>
              <a:t> 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/>
            </a:r>
            <a:br>
              <a:rPr lang="it-IT" sz="2400" dirty="0">
                <a:latin typeface="Calibri"/>
                <a:ea typeface="Calibri"/>
                <a:cs typeface="Times New Roman"/>
              </a:rPr>
            </a:b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302861" y="2343213"/>
          <a:ext cx="6257290" cy="3470148"/>
        </p:xfrm>
        <a:graphic>
          <a:graphicData uri="http://schemas.openxmlformats.org/drawingml/2006/table">
            <a:tbl>
              <a:tblPr firstRow="1" firstCol="1" bandRow="1"/>
              <a:tblGrid>
                <a:gridCol w="1424305"/>
                <a:gridCol w="1282700"/>
                <a:gridCol w="1396365"/>
                <a:gridCol w="2153920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CLASSE I                   SEZ.     D              TOTALE ALUNNI n.24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MASCHI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FEMMINE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 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PAURA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TRISTEZZA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GIOIA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DISGUSTO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RABBIA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BING BONG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457120"/>
          </a:xfrm>
        </p:spPr>
        <p:txBody>
          <a:bodyPr>
            <a:noAutofit/>
          </a:bodyPr>
          <a:lstStyle/>
          <a:p>
            <a:r>
              <a:rPr lang="it-IT" sz="2800" dirty="0" err="1" smtClean="0"/>
              <a:t>Academic</a:t>
            </a:r>
            <a:r>
              <a:rPr lang="it-IT" sz="2800" dirty="0" smtClean="0"/>
              <a:t> </a:t>
            </a:r>
            <a:r>
              <a:rPr lang="it-IT" sz="2800" dirty="0" err="1" smtClean="0"/>
              <a:t>grades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the </a:t>
            </a:r>
            <a:r>
              <a:rPr lang="it-IT" sz="2800" dirty="0" err="1" smtClean="0"/>
              <a:t>beginning</a:t>
            </a: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67694"/>
              </p:ext>
            </p:extLst>
          </p:nvPr>
        </p:nvGraphicFramePr>
        <p:xfrm>
          <a:off x="755576" y="1189108"/>
          <a:ext cx="7704856" cy="5152922"/>
        </p:xfrm>
        <a:graphic>
          <a:graphicData uri="http://schemas.openxmlformats.org/drawingml/2006/table">
            <a:tbl>
              <a:tblPr firstRow="1" firstCol="1" bandRow="1"/>
              <a:tblGrid>
                <a:gridCol w="860424"/>
                <a:gridCol w="2434953"/>
                <a:gridCol w="2261598"/>
                <a:gridCol w="2147881"/>
              </a:tblGrid>
              <a:tr h="4404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Vote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Measurement (in relation to the cognitive objectives)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Nr of pupils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4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85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spc="5">
                          <a:effectLst/>
                          <a:latin typeface="Constantia"/>
                          <a:ea typeface="Calibri"/>
                          <a:cs typeface="Constantia"/>
                        </a:rPr>
                        <a:t>10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Full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mastery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instrumentality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various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disciplines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Considerable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reworking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personal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reflection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085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onstantia"/>
                          <a:ea typeface="Calibri"/>
                          <a:cs typeface="Constantia"/>
                        </a:rPr>
                        <a:t>9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depth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clarity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full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reprocess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organize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links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between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different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onstantia"/>
                          <a:ea typeface="Calibri"/>
                          <a:cs typeface="Constantia"/>
                        </a:rPr>
                        <a:t>8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depth knowledge, appropriate use of the various languages, secure </a:t>
                      </a:r>
                      <a:r>
                        <a:rPr lang="en-US" sz="9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sinthesyze</a:t>
                      </a: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capacity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4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onstantia"/>
                          <a:ea typeface="Calibri"/>
                          <a:cs typeface="Constantia"/>
                        </a:rPr>
                        <a:t>7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relevant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knowledge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good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command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of the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instrumentality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the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various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disciplines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the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ability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to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organize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content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900" dirty="0" err="1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learned</a:t>
                      </a:r>
                      <a:r>
                        <a:rPr lang="it-IT" sz="900" dirty="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..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41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onstantia"/>
                          <a:ea typeface="Calibri"/>
                          <a:cs typeface="Constantia"/>
                        </a:rPr>
                        <a:t>6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essential knowledge of the basic elements of the individual disciplines, partial mastery of skills and with basic instruments, simple sinthesyze capacity.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it-IT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4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onstantia"/>
                          <a:ea typeface="Calibri"/>
                          <a:cs typeface="Constantia"/>
                        </a:rPr>
                        <a:t>5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it-IT" sz="900">
                          <a:solidFill>
                            <a:srgbClr val="21212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Sketchy knowledge and improper exposure, poor ability to recognize and solve the essential problems.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it-IT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4979" marR="34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163</TotalTime>
  <Words>1119</Words>
  <Application>Microsoft Office PowerPoint</Application>
  <PresentationFormat>Presentazione su schermo (4:3)</PresentationFormat>
  <Paragraphs>283</Paragraphs>
  <Slides>20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Collegamenti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Equinozio</vt:lpstr>
      <vt:lpstr>F:\disseminazione\SMILE Pictionary E-book March 17.pdf</vt:lpstr>
      <vt:lpstr>F:\disseminazione\SMILE Pictionary E-book March 17.pdf</vt:lpstr>
      <vt:lpstr>F:\disseminazione\Presentazione sistema scolastico 2 (1).pptx</vt:lpstr>
      <vt:lpstr>Progetto ERASMUS + «SMILE ! «</vt:lpstr>
      <vt:lpstr>    “Educating the mind without educating the heart is no education at all.” "Educare la mente senza educare il cuore non è affatto educare." (Aristotele) </vt:lpstr>
      <vt:lpstr> Sintesi del progetto Competenze trasversali attese  </vt:lpstr>
      <vt:lpstr>Presentazione standard di PowerPoint</vt:lpstr>
      <vt:lpstr>Presentazione standard di PowerPoint</vt:lpstr>
      <vt:lpstr>Traguardi per lo sviluppo delle competenze degli alunni  </vt:lpstr>
      <vt:lpstr> Tabella di registrazione del test  :  Quale emozione sei ? di Inside out http://tvzap.kataweb.it/news/134076/quiz-inside-out-quale-emozione-sei/ </vt:lpstr>
      <vt:lpstr>Tabella di registrazione del test  :  Quale emozione di Inside out sei?   </vt:lpstr>
      <vt:lpstr>Academic grades at the beginning</vt:lpstr>
      <vt:lpstr>Academic grades at the end</vt:lpstr>
      <vt:lpstr>GRID FOR ASSESSMENT OF PRO SOCIAL  SKILLS: at the beginning </vt:lpstr>
      <vt:lpstr>GRID FOR ASSESSMENT OF PRO SOCIAL SKILLS: at the end of project</vt:lpstr>
      <vt:lpstr>Valutazione </vt:lpstr>
      <vt:lpstr>DISSEMINAZIONE E PRODOTTI  DEL PROGETTO</vt:lpstr>
      <vt:lpstr>Task di ciascuna scuola partecipante </vt:lpstr>
      <vt:lpstr>Presentazione standard di PowerPoint</vt:lpstr>
      <vt:lpstr>Disseminazione del progetto </vt:lpstr>
      <vt:lpstr>Presentazione standard di PowerPoint</vt:lpstr>
      <vt:lpstr>Presentazione del sistema scolastico in Italia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ERASMUS + “SMILE ! “</dc:title>
  <dc:creator>utente</dc:creator>
  <cp:lastModifiedBy>utente</cp:lastModifiedBy>
  <cp:revision>29</cp:revision>
  <dcterms:created xsi:type="dcterms:W3CDTF">2017-06-16T06:58:03Z</dcterms:created>
  <dcterms:modified xsi:type="dcterms:W3CDTF">2017-06-29T19:47:09Z</dcterms:modified>
</cp:coreProperties>
</file>