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2F54-DA4D-4AA5-BB11-B36F242FE9A9}" type="datetimeFigureOut">
              <a:rPr lang="it-IT" smtClean="0"/>
              <a:t>14/06/2017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6050A-2480-4D62-8528-50F6EF1D29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694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2F54-DA4D-4AA5-BB11-B36F242FE9A9}" type="datetimeFigureOut">
              <a:rPr lang="it-IT" smtClean="0"/>
              <a:t>14/06/2017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6050A-2480-4D62-8528-50F6EF1D29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0377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2F54-DA4D-4AA5-BB11-B36F242FE9A9}" type="datetimeFigureOut">
              <a:rPr lang="it-IT" smtClean="0"/>
              <a:t>14/06/2017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6050A-2480-4D62-8528-50F6EF1D29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256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2F54-DA4D-4AA5-BB11-B36F242FE9A9}" type="datetimeFigureOut">
              <a:rPr lang="it-IT" smtClean="0"/>
              <a:t>14/06/2017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6050A-2480-4D62-8528-50F6EF1D29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0545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2F54-DA4D-4AA5-BB11-B36F242FE9A9}" type="datetimeFigureOut">
              <a:rPr lang="it-IT" smtClean="0"/>
              <a:t>14/06/2017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6050A-2480-4D62-8528-50F6EF1D29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99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2F54-DA4D-4AA5-BB11-B36F242FE9A9}" type="datetimeFigureOut">
              <a:rPr lang="it-IT" smtClean="0"/>
              <a:t>14/06/2017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6050A-2480-4D62-8528-50F6EF1D29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80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2F54-DA4D-4AA5-BB11-B36F242FE9A9}" type="datetimeFigureOut">
              <a:rPr lang="it-IT" smtClean="0"/>
              <a:t>14/06/2017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6050A-2480-4D62-8528-50F6EF1D29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550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2F54-DA4D-4AA5-BB11-B36F242FE9A9}" type="datetimeFigureOut">
              <a:rPr lang="it-IT" smtClean="0"/>
              <a:t>14/06/2017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6050A-2480-4D62-8528-50F6EF1D29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144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2F54-DA4D-4AA5-BB11-B36F242FE9A9}" type="datetimeFigureOut">
              <a:rPr lang="it-IT" smtClean="0"/>
              <a:t>14/06/2017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6050A-2480-4D62-8528-50F6EF1D29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23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2F54-DA4D-4AA5-BB11-B36F242FE9A9}" type="datetimeFigureOut">
              <a:rPr lang="it-IT" smtClean="0"/>
              <a:t>14/06/2017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6050A-2480-4D62-8528-50F6EF1D29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4593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2F54-DA4D-4AA5-BB11-B36F242FE9A9}" type="datetimeFigureOut">
              <a:rPr lang="it-IT" smtClean="0"/>
              <a:t>14/06/2017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6050A-2480-4D62-8528-50F6EF1D29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233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A2F54-DA4D-4AA5-BB11-B36F242FE9A9}" type="datetimeFigureOut">
              <a:rPr lang="it-IT" smtClean="0"/>
              <a:t>14/06/2017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6050A-2480-4D62-8528-50F6EF1D29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9934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google.com/document/d/1D0FxdyKodWwOZwKblT7z4BOZksBPEZGnhyyHkW-oUu4/edit?usp=shar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adlet.com/paolacara63/s0sga65cxew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park.adobe.com/page/YsC4YIH8GF0hZ/" TargetMode="External"/><Relationship Id="rId2" Type="http://schemas.openxmlformats.org/officeDocument/2006/relationships/hyperlink" Target="http://www.solotablet.it/blog/approfondimenti/tecnologia-e-cambiamento-nella-didattic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inglink.com/" TargetMode="External"/><Relationship Id="rId2" Type="http://schemas.openxmlformats.org/officeDocument/2006/relationships/hyperlink" Target="https://www.thinglink.com/scene/78479736942939340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>Piano Nazionale Scuola Digitale (PNSD)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it-IT" sz="5100" dirty="0" smtClean="0"/>
              <a:t> è il documento di indirizzo del Ministero dell’Istruzione, dell’Università e della Ricerca per il lancio di una strategia complessiva di innovazione della scuola italiana e per un nuovo posizionamento del suo sistema educativo nell’era digitale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3077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FINALITA’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0" i="0" dirty="0" smtClean="0">
                <a:solidFill>
                  <a:srgbClr val="333333"/>
                </a:solidFill>
                <a:effectLst/>
                <a:latin typeface="Helvetica Neue"/>
              </a:rPr>
              <a:t>Gli incontri sono stati finalizzati ad individuare strategie idonee per l’uso degli strumenti digitali nella didattica per competenze. Si è riflettuto sulle modalità organizzative del contesto classe e sulla trasformazione degli ambienti di apprendimento con le tecnologie e la didattica collaborativa.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81094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1^ INCONTRO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it-IT" b="0" i="0" dirty="0" smtClean="0">
                <a:solidFill>
                  <a:srgbClr val="333333"/>
                </a:solidFill>
                <a:effectLst/>
                <a:latin typeface="Helvetica Neue"/>
              </a:rPr>
              <a:t>La scelta dell’innovazione</a:t>
            </a:r>
          </a:p>
          <a:p>
            <a:pPr>
              <a:buFont typeface="Arial"/>
              <a:buChar char="•"/>
            </a:pPr>
            <a:r>
              <a:rPr lang="it-IT" b="0" i="0" dirty="0" smtClean="0">
                <a:solidFill>
                  <a:srgbClr val="333333"/>
                </a:solidFill>
                <a:effectLst/>
                <a:latin typeface="Helvetica Neue"/>
              </a:rPr>
              <a:t>Il digitale quale strumento abilitante, connettore e volano di cambiamento;</a:t>
            </a:r>
          </a:p>
          <a:p>
            <a:pPr>
              <a:buFont typeface="Arial"/>
              <a:buChar char="•"/>
            </a:pPr>
            <a:r>
              <a:rPr lang="it-IT" b="0" i="0" dirty="0" smtClean="0">
                <a:solidFill>
                  <a:srgbClr val="333333"/>
                </a:solidFill>
                <a:effectLst/>
                <a:latin typeface="Helvetica Neue"/>
              </a:rPr>
              <a:t>la </a:t>
            </a:r>
            <a:r>
              <a:rPr lang="it-IT" b="0" i="0" dirty="0" err="1" smtClean="0">
                <a:solidFill>
                  <a:srgbClr val="333333"/>
                </a:solidFill>
                <a:effectLst/>
                <a:latin typeface="Helvetica Neue"/>
              </a:rPr>
              <a:t>flipped</a:t>
            </a:r>
            <a:r>
              <a:rPr lang="it-IT" b="0" i="0" dirty="0" smtClean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it-IT" b="0" i="0" dirty="0" err="1" smtClean="0">
                <a:solidFill>
                  <a:srgbClr val="333333"/>
                </a:solidFill>
                <a:effectLst/>
                <a:latin typeface="Helvetica Neue"/>
              </a:rPr>
              <a:t>classroom</a:t>
            </a:r>
            <a:endParaRPr lang="it-IT" b="0" i="0" dirty="0" smtClean="0">
              <a:solidFill>
                <a:srgbClr val="333333"/>
              </a:solidFill>
              <a:effectLst/>
              <a:latin typeface="Helvetica Neue"/>
            </a:endParaRPr>
          </a:p>
          <a:p>
            <a:pPr marL="0" indent="0">
              <a:buNone/>
            </a:pPr>
            <a:r>
              <a:rPr lang="it-IT" b="0" i="0" dirty="0" smtClean="0">
                <a:solidFill>
                  <a:srgbClr val="333333"/>
                </a:solidFill>
                <a:effectLst/>
                <a:latin typeface="Helvetica Neue"/>
              </a:rPr>
              <a:t> </a:t>
            </a:r>
          </a:p>
          <a:p>
            <a:pPr marL="0" indent="0">
              <a:buNone/>
            </a:pPr>
            <a:endParaRPr lang="it-IT" b="0" i="0" dirty="0" smtClean="0">
              <a:solidFill>
                <a:srgbClr val="333333"/>
              </a:solidFill>
              <a:effectLst/>
              <a:latin typeface="Helvetica Neue"/>
            </a:endParaRPr>
          </a:p>
          <a:p>
            <a:r>
              <a:rPr lang="it-IT" b="0" i="0" u="sng" dirty="0" smtClean="0">
                <a:solidFill>
                  <a:srgbClr val="23527C"/>
                </a:solidFill>
                <a:effectLst/>
                <a:latin typeface="Helvetica Neue"/>
                <a:hlinkClick r:id="rId2"/>
              </a:rPr>
              <a:t>http://docs.google.com/document/d/1D0FxdyKodWwOZwKblT7z4BOZksBPEZGnhyyHkW-oUu4/edit?usp=sharing</a:t>
            </a:r>
            <a:endParaRPr lang="it-IT" b="0" i="0" dirty="0" smtClean="0">
              <a:solidFill>
                <a:srgbClr val="333333"/>
              </a:solidFill>
              <a:effectLst/>
              <a:latin typeface="Helvetica Neue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551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PADLET: muro virtuale per appuntare idee o contenuti digitali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it-IT" u="sng" dirty="0">
                <a:solidFill>
                  <a:srgbClr val="23527C"/>
                </a:solidFill>
                <a:latin typeface="Helvetica Neue"/>
                <a:hlinkClick r:id="rId2"/>
              </a:rPr>
              <a:t>https://</a:t>
            </a:r>
            <a:r>
              <a:rPr lang="it-IT" u="sng" dirty="0" smtClean="0">
                <a:solidFill>
                  <a:srgbClr val="23527C"/>
                </a:solidFill>
                <a:latin typeface="Helvetica Neue"/>
                <a:hlinkClick r:id="rId2"/>
              </a:rPr>
              <a:t>padlet.com/paolacara63/s0sga65cxew4</a:t>
            </a:r>
            <a:endParaRPr lang="it-IT" u="sng" dirty="0" smtClean="0">
              <a:solidFill>
                <a:srgbClr val="23527C"/>
              </a:solidFill>
              <a:latin typeface="Helvetica Neue"/>
            </a:endParaRPr>
          </a:p>
          <a:p>
            <a:pPr fontAlgn="base"/>
            <a:r>
              <a:rPr lang="it-IT" dirty="0"/>
              <a:t>Una volta entrati con il nostro account, cliccando l’icona in alto a destra “</a:t>
            </a:r>
            <a:r>
              <a:rPr lang="it-IT" b="1" dirty="0"/>
              <a:t>+</a:t>
            </a:r>
            <a:r>
              <a:rPr lang="it-IT" dirty="0"/>
              <a:t>” si aprirà una nuova bacheca, ossia un muro virtuale sul quale apporre, tramite doppio click, post-it altrettanto virtuali, che possono contenere testi ma anche link, immagini, video, mappe e documenti di vario genere.</a:t>
            </a:r>
          </a:p>
          <a:p>
            <a:pPr fontAlgn="base"/>
            <a:r>
              <a:rPr lang="it-IT" dirty="0"/>
              <a:t>Esso può pertanto essere utilizzato per appuntare idee o contenuti digitali riguardanti un argomento (come un </a:t>
            </a:r>
            <a:r>
              <a:rPr lang="it-IT" dirty="0" err="1"/>
              <a:t>block</a:t>
            </a:r>
            <a:r>
              <a:rPr lang="it-IT" dirty="0"/>
              <a:t> notes virtuale), oppure per assemblare una lezione multimediale o ancora per realizzare un brainstorming o un cooperative </a:t>
            </a:r>
            <a:r>
              <a:rPr lang="it-IT" dirty="0" err="1"/>
              <a:t>learning</a:t>
            </a:r>
            <a:r>
              <a:rPr lang="it-IT" dirty="0"/>
              <a:t> a scuola.</a:t>
            </a:r>
          </a:p>
          <a:p>
            <a:pPr lvl="0"/>
            <a:endParaRPr lang="it-IT" dirty="0">
              <a:solidFill>
                <a:srgbClr val="333333"/>
              </a:solidFill>
              <a:latin typeface="Helvetica Neue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5415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it-IT" dirty="0" smtClean="0"/>
              <a:t>2^ INCONTRO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32500" lnSpcReduction="20000"/>
          </a:bodyPr>
          <a:lstStyle/>
          <a:p>
            <a:pPr marL="111125" indent="-111125">
              <a:lnSpc>
                <a:spcPts val="1210"/>
              </a:lnSpc>
            </a:pPr>
            <a:r>
              <a:rPr lang="it-IT" dirty="0" smtClean="0">
                <a:solidFill>
                  <a:srgbClr val="333333"/>
                </a:solidFill>
                <a:latin typeface="Symbol"/>
              </a:rPr>
              <a:t>T</a:t>
            </a:r>
            <a:r>
              <a:rPr lang="it-IT" dirty="0" smtClean="0">
                <a:solidFill>
                  <a:srgbClr val="333333"/>
                </a:solidFill>
                <a:latin typeface="Calibri" panose="020F0502020204030204" pitchFamily="34" charset="0"/>
              </a:rPr>
              <a:t>est sociometrici</a:t>
            </a:r>
          </a:p>
          <a:p>
            <a:pPr marL="111125" indent="-111125">
              <a:lnSpc>
                <a:spcPts val="1210"/>
              </a:lnSpc>
            </a:pPr>
            <a:endParaRPr lang="it-IT" b="0" i="0" dirty="0" smtClean="0">
              <a:solidFill>
                <a:srgbClr val="333333"/>
              </a:solidFill>
              <a:effectLst/>
              <a:latin typeface="Helvetica Neue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endParaRPr lang="it-IT" dirty="0"/>
          </a:p>
          <a:p>
            <a:pPr algn="just">
              <a:spcBef>
                <a:spcPts val="0"/>
              </a:spcBef>
              <a:spcAft>
                <a:spcPts val="1000"/>
              </a:spcAft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Nome e cognome: ……………………………………………………………………………………..</a:t>
            </a:r>
            <a:endParaRPr lang="it-IT" dirty="0"/>
          </a:p>
          <a:p>
            <a:pPr algn="just" fontAlgn="base">
              <a:spcBef>
                <a:spcPts val="0"/>
              </a:spcBef>
              <a:buFont typeface="+mj-lt"/>
              <a:buAutoNum type="arabicPeriod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Se dovessi scegliere uno dei tuoi compagni di classe per un lavoro particolarmente impegnativo, chi sceglieresti?</a:t>
            </a:r>
          </a:p>
          <a:p>
            <a:pPr algn="just" fontAlgn="base">
              <a:spcBef>
                <a:spcPts val="0"/>
              </a:spcBef>
              <a:buFont typeface="Arial"/>
              <a:buChar char="•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Scelta n. 1     ……………………………….</a:t>
            </a:r>
            <a:endParaRPr lang="it-IT" u="sng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Bef>
                <a:spcPts val="0"/>
              </a:spcBef>
              <a:buFont typeface="Arial"/>
              <a:buChar char="•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Scelta n. 2     ……………………………….</a:t>
            </a:r>
            <a:endParaRPr lang="it-IT" u="sng" dirty="0">
              <a:solidFill>
                <a:srgbClr val="000000"/>
              </a:solidFill>
              <a:latin typeface="Arial"/>
            </a:endParaRPr>
          </a:p>
          <a:p>
            <a:pPr marL="457200" algn="just">
              <a:spcBef>
                <a:spcPts val="0"/>
              </a:spcBef>
            </a:pPr>
            <a:r>
              <a:rPr lang="it-IT" dirty="0"/>
              <a:t> </a:t>
            </a:r>
          </a:p>
          <a:p>
            <a:pPr algn="just" fontAlgn="base">
              <a:spcBef>
                <a:spcPts val="0"/>
              </a:spcBef>
              <a:buFont typeface="+mj-lt"/>
              <a:buAutoNum type="arabicPeriod" startAt="2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Se dovessi scegliere uno dei tuoi compagni di classe come compagno di gita, chi sceglieresti?</a:t>
            </a:r>
          </a:p>
          <a:p>
            <a:pPr algn="just" fontAlgn="base">
              <a:spcBef>
                <a:spcPts val="0"/>
              </a:spcBef>
              <a:buFont typeface="Arial"/>
              <a:buChar char="•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Scelta n. 1    ……………………………….</a:t>
            </a:r>
            <a:endParaRPr lang="it-IT" u="sng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Bef>
                <a:spcPts val="0"/>
              </a:spcBef>
              <a:buFont typeface="Arial"/>
              <a:buChar char="•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Scelta n. 2    ……………………………….</a:t>
            </a:r>
            <a:endParaRPr lang="it-IT" u="sng" dirty="0">
              <a:solidFill>
                <a:srgbClr val="000000"/>
              </a:solidFill>
              <a:latin typeface="Arial"/>
            </a:endParaRPr>
          </a:p>
          <a:p>
            <a:pPr marL="457200" algn="just">
              <a:spcBef>
                <a:spcPts val="0"/>
              </a:spcBef>
            </a:pPr>
            <a:r>
              <a:rPr lang="it-IT" dirty="0"/>
              <a:t> </a:t>
            </a:r>
          </a:p>
          <a:p>
            <a:pPr algn="just" fontAlgn="base">
              <a:spcBef>
                <a:spcPts val="0"/>
              </a:spcBef>
              <a:buFont typeface="+mj-lt"/>
              <a:buAutoNum type="arabicPeriod" startAt="3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Secondo te, chi ti ha scelto come compagno di lavoro?</a:t>
            </a:r>
          </a:p>
          <a:p>
            <a:pPr algn="just" fontAlgn="base">
              <a:spcBef>
                <a:spcPts val="0"/>
              </a:spcBef>
              <a:buFont typeface="Arial"/>
              <a:buChar char="•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Scelta n. 1    ………………………………..</a:t>
            </a:r>
            <a:endParaRPr lang="it-IT" u="sng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Bef>
                <a:spcPts val="0"/>
              </a:spcBef>
              <a:buFont typeface="Arial"/>
              <a:buChar char="•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Scelta n. 2    ………………………………..</a:t>
            </a:r>
            <a:endParaRPr lang="it-IT" u="sng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Bef>
                <a:spcPts val="0"/>
              </a:spcBef>
              <a:buFont typeface="Arial"/>
              <a:buChar char="•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Scelta n. 1    ………………………………..</a:t>
            </a:r>
            <a:endParaRPr lang="it-IT" u="sng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Bef>
                <a:spcPts val="0"/>
              </a:spcBef>
              <a:buFont typeface="Arial"/>
              <a:buChar char="•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Scelta n. 2    ………………………………..</a:t>
            </a:r>
            <a:endParaRPr lang="it-IT" u="sng" dirty="0">
              <a:solidFill>
                <a:srgbClr val="000000"/>
              </a:solidFill>
              <a:latin typeface="Arial"/>
            </a:endParaRPr>
          </a:p>
          <a:p>
            <a:pPr marL="685800" algn="just">
              <a:spcBef>
                <a:spcPts val="0"/>
              </a:spcBef>
            </a:pPr>
            <a:r>
              <a:rPr lang="it-IT" dirty="0"/>
              <a:t> </a:t>
            </a:r>
          </a:p>
          <a:p>
            <a:pPr algn="just" fontAlgn="base">
              <a:spcBef>
                <a:spcPts val="0"/>
              </a:spcBef>
              <a:buFont typeface="+mj-lt"/>
              <a:buAutoNum type="arabicPeriod" startAt="4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Chi eviteresti di scegliere come compagno di lavoro?</a:t>
            </a:r>
          </a:p>
          <a:p>
            <a:pPr algn="just" fontAlgn="base">
              <a:spcBef>
                <a:spcPts val="0"/>
              </a:spcBef>
              <a:buFont typeface="Arial"/>
              <a:buChar char="•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Scelta n. 1    ………………………………..</a:t>
            </a:r>
            <a:endParaRPr lang="it-IT" u="sng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Bef>
                <a:spcPts val="0"/>
              </a:spcBef>
              <a:buFont typeface="Arial"/>
              <a:buChar char="•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Scelta n. 2    ………………………………..</a:t>
            </a:r>
            <a:endParaRPr lang="it-IT" u="sng" dirty="0">
              <a:solidFill>
                <a:srgbClr val="000000"/>
              </a:solidFill>
              <a:latin typeface="Arial"/>
            </a:endParaRPr>
          </a:p>
          <a:p>
            <a:pPr marL="457200" algn="just">
              <a:spcBef>
                <a:spcPts val="0"/>
              </a:spcBef>
            </a:pPr>
            <a:r>
              <a:rPr lang="it-IT" dirty="0"/>
              <a:t> </a:t>
            </a:r>
          </a:p>
          <a:p>
            <a:pPr algn="just" fontAlgn="base">
              <a:spcBef>
                <a:spcPts val="0"/>
              </a:spcBef>
              <a:buFont typeface="+mj-lt"/>
              <a:buAutoNum type="arabicPeriod" startAt="5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Chi eviteresti di scegliere come compagno di gita?</a:t>
            </a:r>
          </a:p>
          <a:p>
            <a:pPr algn="just" fontAlgn="base">
              <a:spcBef>
                <a:spcPts val="0"/>
              </a:spcBef>
              <a:buFont typeface="Arial"/>
              <a:buChar char="•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Scelta n. 1    ………………………………..</a:t>
            </a:r>
            <a:endParaRPr lang="it-IT" u="sng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Bef>
                <a:spcPts val="0"/>
              </a:spcBef>
              <a:buFont typeface="Arial"/>
              <a:buChar char="•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Scelta n. 2    ………………………………..</a:t>
            </a:r>
            <a:endParaRPr lang="it-IT" u="sng" dirty="0">
              <a:solidFill>
                <a:srgbClr val="000000"/>
              </a:solidFill>
              <a:latin typeface="Arial"/>
            </a:endParaRPr>
          </a:p>
          <a:p>
            <a:pPr marL="457200" algn="just">
              <a:spcBef>
                <a:spcPts val="0"/>
              </a:spcBef>
            </a:pPr>
            <a:r>
              <a:rPr lang="it-IT" dirty="0"/>
              <a:t> </a:t>
            </a:r>
          </a:p>
          <a:p>
            <a:pPr algn="just" fontAlgn="base">
              <a:spcBef>
                <a:spcPts val="0"/>
              </a:spcBef>
              <a:buFont typeface="+mj-lt"/>
              <a:buAutoNum type="arabicPeriod" startAt="6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Secondo te, chi non ti ha scelto come compagno di lavoro?</a:t>
            </a:r>
          </a:p>
          <a:p>
            <a:pPr algn="just" fontAlgn="base">
              <a:spcBef>
                <a:spcPts val="0"/>
              </a:spcBef>
              <a:buFont typeface="Arial"/>
              <a:buChar char="•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Scelta n. 1    ………………………………..</a:t>
            </a:r>
            <a:endParaRPr lang="it-IT" u="sng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Bef>
                <a:spcPts val="0"/>
              </a:spcBef>
              <a:buFont typeface="Arial"/>
              <a:buChar char="•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Scelta n. 2    ………………………………..</a:t>
            </a:r>
            <a:endParaRPr lang="it-IT" u="sng" dirty="0">
              <a:solidFill>
                <a:srgbClr val="000000"/>
              </a:solidFill>
              <a:latin typeface="Arial"/>
            </a:endParaRPr>
          </a:p>
          <a:p>
            <a:pPr marL="457200" algn="just">
              <a:spcBef>
                <a:spcPts val="0"/>
              </a:spcBef>
            </a:pPr>
            <a:r>
              <a:rPr lang="it-IT" dirty="0"/>
              <a:t> </a:t>
            </a:r>
          </a:p>
          <a:p>
            <a:pPr algn="just" fontAlgn="base">
              <a:spcBef>
                <a:spcPts val="0"/>
              </a:spcBef>
              <a:buFont typeface="+mj-lt"/>
              <a:buAutoNum type="arabicPeriod" startAt="7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Secondo te, chi non ti ha scelto come compagno di gita?</a:t>
            </a:r>
          </a:p>
          <a:p>
            <a:pPr algn="just" fontAlgn="base">
              <a:spcBef>
                <a:spcPts val="0"/>
              </a:spcBef>
              <a:buFont typeface="Arial"/>
              <a:buChar char="•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Scelta n. 1    ………………………………..</a:t>
            </a:r>
            <a:endParaRPr lang="it-IT" u="sng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Bef>
                <a:spcPts val="0"/>
              </a:spcBef>
              <a:spcAft>
                <a:spcPts val="1000"/>
              </a:spcAft>
              <a:buFont typeface="Arial"/>
              <a:buChar char="•"/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Scelta n. 2    ………………</a:t>
            </a:r>
            <a:endParaRPr lang="it-IT" u="sng" dirty="0">
              <a:solidFill>
                <a:srgbClr val="000000"/>
              </a:solidFill>
              <a:latin typeface="Arial"/>
            </a:endParaRPr>
          </a:p>
          <a:p>
            <a:pPr marL="0" indent="0">
              <a:lnSpc>
                <a:spcPts val="1210"/>
              </a:lnSpc>
              <a:buNone/>
            </a:pPr>
            <a:endParaRPr lang="it-IT" b="0" i="0" u="none" strike="noStrike" dirty="0" smtClean="0">
              <a:solidFill>
                <a:srgbClr val="337AB7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4798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3</a:t>
            </a:r>
            <a:r>
              <a:rPr lang="it-IT" dirty="0" smtClean="0"/>
              <a:t>^- 4^  </a:t>
            </a:r>
            <a:r>
              <a:rPr lang="it-IT" dirty="0" smtClean="0"/>
              <a:t>INCONTRO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rgbClr val="333333"/>
                </a:solidFill>
                <a:latin typeface="Helvetica Neue"/>
              </a:rPr>
              <a:t>GOOGLE FORM: crea e analizza </a:t>
            </a:r>
            <a:r>
              <a:rPr lang="it-IT" dirty="0" smtClean="0">
                <a:solidFill>
                  <a:srgbClr val="333333"/>
                </a:solidFill>
                <a:latin typeface="Helvetica Neue"/>
              </a:rPr>
              <a:t>sondaggi</a:t>
            </a:r>
          </a:p>
          <a:p>
            <a:pPr marL="0" indent="0">
              <a:buNone/>
            </a:pPr>
            <a:endParaRPr lang="it-IT" b="0" i="0" dirty="0" smtClean="0">
              <a:solidFill>
                <a:srgbClr val="333333"/>
              </a:solidFill>
              <a:effectLst/>
              <a:latin typeface="Helvetica Neue"/>
            </a:endParaRPr>
          </a:p>
          <a:p>
            <a:pPr marL="0" indent="0">
              <a:buNone/>
            </a:pPr>
            <a:endParaRPr lang="it-IT" b="0" i="0" dirty="0" smtClean="0">
              <a:solidFill>
                <a:srgbClr val="333333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499241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5^ INCONTRO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/>
              <a:buChar char="•"/>
            </a:pPr>
            <a:r>
              <a:rPr lang="it-IT" b="0" i="0" dirty="0" smtClean="0">
                <a:solidFill>
                  <a:srgbClr val="333333"/>
                </a:solidFill>
                <a:effectLst/>
                <a:latin typeface="Arial"/>
              </a:rPr>
              <a:t>Affiancare alla didattica tradizionale gli strumenti digitali che consentono di arricchire il processo formativo degli studenti;</a:t>
            </a:r>
          </a:p>
          <a:p>
            <a:pPr>
              <a:buFont typeface="Arial"/>
              <a:buChar char="•"/>
            </a:pPr>
            <a:r>
              <a:rPr lang="it-IT" b="0" i="0" dirty="0" smtClean="0">
                <a:solidFill>
                  <a:srgbClr val="333333"/>
                </a:solidFill>
                <a:effectLst/>
                <a:latin typeface="Arial"/>
              </a:rPr>
              <a:t>Costruire unità di apprendimento con le tecnologie personali mobili in una didattica per competenze</a:t>
            </a:r>
          </a:p>
          <a:p>
            <a:r>
              <a:rPr lang="it-IT" b="0" i="0" dirty="0" smtClean="0">
                <a:solidFill>
                  <a:srgbClr val="333333"/>
                </a:solidFill>
                <a:effectLst/>
                <a:latin typeface="Arial"/>
              </a:rPr>
              <a:t> </a:t>
            </a:r>
          </a:p>
          <a:p>
            <a:r>
              <a:rPr lang="it-IT" b="0" i="0" dirty="0" smtClean="0">
                <a:solidFill>
                  <a:srgbClr val="333333"/>
                </a:solidFill>
                <a:effectLst/>
                <a:latin typeface="Arial"/>
              </a:rPr>
              <a:t>Esercitazioni con Strumenti</a:t>
            </a:r>
          </a:p>
          <a:p>
            <a:r>
              <a:rPr lang="it-IT" b="0" i="0" u="sng" dirty="0" smtClean="0">
                <a:solidFill>
                  <a:srgbClr val="23527C"/>
                </a:solidFill>
                <a:effectLst/>
                <a:latin typeface="Arial"/>
                <a:hlinkClick r:id="rId2"/>
              </a:rPr>
              <a:t>http://www.solotablet.it/blog/approfondimenti/tecnologia-e-cambiamento-nella-didattica</a:t>
            </a:r>
            <a:endParaRPr lang="it-IT" b="0" i="0" dirty="0" smtClean="0">
              <a:solidFill>
                <a:srgbClr val="333333"/>
              </a:solidFill>
              <a:effectLst/>
              <a:latin typeface="Arial"/>
            </a:endParaRPr>
          </a:p>
          <a:p>
            <a:r>
              <a:rPr lang="it-IT" b="0" i="0" u="none" strike="noStrike" dirty="0" smtClean="0">
                <a:solidFill>
                  <a:srgbClr val="337AB7"/>
                </a:solidFill>
                <a:effectLst/>
                <a:latin typeface="Arial"/>
                <a:hlinkClick r:id="rId3"/>
              </a:rPr>
              <a:t>http://spark.adobe.com/page/YsC4YIH8GF0hZ/</a:t>
            </a:r>
            <a:endParaRPr lang="it-IT" b="0" i="0" dirty="0" smtClean="0">
              <a:solidFill>
                <a:srgbClr val="333333"/>
              </a:solidFill>
              <a:effectLst/>
              <a:latin typeface="Arial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8988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6^ INCONTRO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it-IT" b="0" i="0" dirty="0" smtClean="0">
              <a:solidFill>
                <a:srgbClr val="333333"/>
              </a:solidFill>
              <a:effectLst/>
              <a:latin typeface="Helvetica Neue"/>
            </a:endParaRPr>
          </a:p>
          <a:p>
            <a:r>
              <a:rPr lang="it-IT" b="0" i="0" dirty="0" err="1" smtClean="0">
                <a:solidFill>
                  <a:srgbClr val="333333"/>
                </a:solidFill>
                <a:effectLst/>
                <a:latin typeface="Helvetica Neue"/>
              </a:rPr>
              <a:t>Thinglink</a:t>
            </a:r>
            <a:endParaRPr lang="it-IT" b="0" i="0" dirty="0" smtClean="0">
              <a:solidFill>
                <a:srgbClr val="333333"/>
              </a:solidFill>
              <a:effectLst/>
              <a:latin typeface="Helvetica Neue"/>
            </a:endParaRPr>
          </a:p>
          <a:p>
            <a:r>
              <a:rPr lang="it-IT" b="0" i="0" u="none" strike="noStrike" dirty="0" smtClean="0">
                <a:solidFill>
                  <a:srgbClr val="337AB7"/>
                </a:solidFill>
                <a:effectLst/>
                <a:latin typeface="Helvetica Neue"/>
                <a:hlinkClick r:id="rId2"/>
              </a:rPr>
              <a:t>https://www.thinglink.com/scene/784797369429393408</a:t>
            </a:r>
            <a:endParaRPr lang="it-IT" b="0" i="0" dirty="0" smtClean="0">
              <a:solidFill>
                <a:srgbClr val="333333"/>
              </a:solidFill>
              <a:effectLst/>
              <a:latin typeface="Helvetica Neue"/>
            </a:endParaRPr>
          </a:p>
          <a:p>
            <a:pPr algn="just" fontAlgn="base"/>
            <a:r>
              <a:rPr lang="it-IT" dirty="0">
                <a:solidFill>
                  <a:srgbClr val="333333"/>
                </a:solidFill>
                <a:latin typeface="Helvetica"/>
              </a:rPr>
              <a:t>E’ un servizio che permette d’inserire dei </a:t>
            </a:r>
            <a:r>
              <a:rPr lang="it-IT" dirty="0" err="1">
                <a:solidFill>
                  <a:srgbClr val="333333"/>
                </a:solidFill>
                <a:latin typeface="Helvetica"/>
              </a:rPr>
              <a:t>tag</a:t>
            </a:r>
            <a:r>
              <a:rPr lang="it-IT" dirty="0">
                <a:solidFill>
                  <a:srgbClr val="333333"/>
                </a:solidFill>
                <a:latin typeface="Helvetica"/>
              </a:rPr>
              <a:t> (annotazioni) interattivi in qualsiasi immagine.</a:t>
            </a:r>
            <a:br>
              <a:rPr lang="it-IT" dirty="0">
                <a:solidFill>
                  <a:srgbClr val="333333"/>
                </a:solidFill>
                <a:latin typeface="Helvetica"/>
              </a:rPr>
            </a:br>
            <a:r>
              <a:rPr lang="it-IT" dirty="0">
                <a:solidFill>
                  <a:srgbClr val="333333"/>
                </a:solidFill>
                <a:latin typeface="Helvetica"/>
              </a:rPr>
              <a:t>Per poter utilizzare il programma è necessario registrarsi, oppure entrare con l’account di </a:t>
            </a:r>
            <a:r>
              <a:rPr lang="it-IT" dirty="0" err="1">
                <a:solidFill>
                  <a:srgbClr val="333333"/>
                </a:solidFill>
                <a:latin typeface="Helvetica"/>
              </a:rPr>
              <a:t>facebook</a:t>
            </a:r>
            <a:r>
              <a:rPr lang="it-IT" dirty="0">
                <a:solidFill>
                  <a:srgbClr val="333333"/>
                </a:solidFill>
                <a:latin typeface="Helvetica"/>
              </a:rPr>
              <a:t> o di </a:t>
            </a:r>
            <a:r>
              <a:rPr lang="it-IT" dirty="0" err="1">
                <a:solidFill>
                  <a:srgbClr val="333333"/>
                </a:solidFill>
                <a:latin typeface="Helvetica"/>
              </a:rPr>
              <a:t>twitter</a:t>
            </a:r>
            <a:r>
              <a:rPr lang="it-IT" dirty="0">
                <a:solidFill>
                  <a:srgbClr val="333333"/>
                </a:solidFill>
                <a:latin typeface="Helvetica"/>
              </a:rPr>
              <a:t>.</a:t>
            </a:r>
            <a:br>
              <a:rPr lang="it-IT" dirty="0">
                <a:solidFill>
                  <a:srgbClr val="333333"/>
                </a:solidFill>
                <a:latin typeface="Helvetica"/>
              </a:rPr>
            </a:br>
            <a:r>
              <a:rPr lang="it-IT" dirty="0">
                <a:solidFill>
                  <a:srgbClr val="333333"/>
                </a:solidFill>
                <a:latin typeface="Helvetica"/>
              </a:rPr>
              <a:t>Una volta registrati al sito </a:t>
            </a:r>
            <a:r>
              <a:rPr lang="it-IT" dirty="0">
                <a:solidFill>
                  <a:srgbClr val="3A6999"/>
                </a:solidFill>
                <a:latin typeface="inherit"/>
                <a:hlinkClick r:id="rId3"/>
              </a:rPr>
              <a:t>www.thinglink.com</a:t>
            </a:r>
            <a:r>
              <a:rPr lang="it-IT" dirty="0">
                <a:solidFill>
                  <a:srgbClr val="333333"/>
                </a:solidFill>
                <a:latin typeface="Helvetica"/>
              </a:rPr>
              <a:t> , si può “creare” una immagine interattiva in pochi passi:</a:t>
            </a:r>
            <a:br>
              <a:rPr lang="it-IT" dirty="0">
                <a:solidFill>
                  <a:srgbClr val="333333"/>
                </a:solidFill>
                <a:latin typeface="Helvetica"/>
              </a:rPr>
            </a:br>
            <a:r>
              <a:rPr lang="it-IT" dirty="0">
                <a:solidFill>
                  <a:srgbClr val="333333"/>
                </a:solidFill>
                <a:latin typeface="Helvetica"/>
              </a:rPr>
              <a:t>Cliccare sul tasto in alto a destra “Create”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04733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315</Words>
  <Application>Microsoft Office PowerPoint</Application>
  <PresentationFormat>Presentazione su schermo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Piano Nazionale Scuola Digitale (PNSD)</vt:lpstr>
      <vt:lpstr>FINALITA’</vt:lpstr>
      <vt:lpstr>1^ INCONTRO</vt:lpstr>
      <vt:lpstr>PADLET: muro virtuale per appuntare idee o contenuti digitali</vt:lpstr>
      <vt:lpstr>2^ INCONTRO</vt:lpstr>
      <vt:lpstr>3^- 4^  INCONTRO</vt:lpstr>
      <vt:lpstr>5^ INCONTRO</vt:lpstr>
      <vt:lpstr>6^ INCONTRO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Piano Nazionale Scuola Digitale (PNSD)</dc:title>
  <dc:creator>Angela Zagaria</dc:creator>
  <cp:lastModifiedBy>Angela Zagaria</cp:lastModifiedBy>
  <cp:revision>20</cp:revision>
  <dcterms:created xsi:type="dcterms:W3CDTF">2017-05-31T13:45:11Z</dcterms:created>
  <dcterms:modified xsi:type="dcterms:W3CDTF">2017-06-14T12:47:35Z</dcterms:modified>
</cp:coreProperties>
</file>